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activeX/activeX1.xml" ContentType="application/vnd.ms-office.activeX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activeX/activeX2.xml" ContentType="application/vnd.ms-office.activeX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activeX/activeX3.xml" ContentType="application/vnd.ms-office.activeX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activeX/activeX4.xml" ContentType="application/vnd.ms-office.activeX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activeX/activeX5.xml" ContentType="application/vnd.ms-office.activeX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7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1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tags" Target="../tags/tag94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image" Target="../media/image22.png"/><Relationship Id="rId2" Type="http://schemas.openxmlformats.org/officeDocument/2006/relationships/tags" Target="../tags/tag83.xml"/><Relationship Id="rId16" Type="http://schemas.openxmlformats.org/officeDocument/2006/relationships/image" Target="../media/image21.png"/><Relationship Id="rId1" Type="http://schemas.openxmlformats.org/officeDocument/2006/relationships/vmlDrawing" Target="../drawings/vmlDrawing2.v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5" Type="http://schemas.openxmlformats.org/officeDocument/2006/relationships/tags" Target="../tags/tag86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91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control" Target="../activeX/activeX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tags" Target="../tags/tag106.xml"/><Relationship Id="rId18" Type="http://schemas.openxmlformats.org/officeDocument/2006/relationships/tags" Target="../tags/tag111.xml"/><Relationship Id="rId3" Type="http://schemas.openxmlformats.org/officeDocument/2006/relationships/tags" Target="../tags/tag96.xml"/><Relationship Id="rId21" Type="http://schemas.openxmlformats.org/officeDocument/2006/relationships/image" Target="../media/image24.png"/><Relationship Id="rId7" Type="http://schemas.openxmlformats.org/officeDocument/2006/relationships/tags" Target="../tags/tag100.xml"/><Relationship Id="rId12" Type="http://schemas.openxmlformats.org/officeDocument/2006/relationships/tags" Target="../tags/tag105.xml"/><Relationship Id="rId17" Type="http://schemas.openxmlformats.org/officeDocument/2006/relationships/tags" Target="../tags/tag110.xml"/><Relationship Id="rId2" Type="http://schemas.openxmlformats.org/officeDocument/2006/relationships/tags" Target="../tags/tag95.xml"/><Relationship Id="rId16" Type="http://schemas.openxmlformats.org/officeDocument/2006/relationships/tags" Target="../tags/tag109.xml"/><Relationship Id="rId20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5" Type="http://schemas.openxmlformats.org/officeDocument/2006/relationships/tags" Target="../tags/tag98.xml"/><Relationship Id="rId15" Type="http://schemas.openxmlformats.org/officeDocument/2006/relationships/tags" Target="../tags/tag108.xml"/><Relationship Id="rId10" Type="http://schemas.openxmlformats.org/officeDocument/2006/relationships/tags" Target="../tags/tag103.xml"/><Relationship Id="rId19" Type="http://schemas.openxmlformats.org/officeDocument/2006/relationships/control" Target="../activeX/activeX3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tags" Target="../tags/tag107.xml"/><Relationship Id="rId22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13" Type="http://schemas.openxmlformats.org/officeDocument/2006/relationships/control" Target="../activeX/activeX4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12" Type="http://schemas.openxmlformats.org/officeDocument/2006/relationships/tags" Target="../tags/tag122.xml"/><Relationship Id="rId2" Type="http://schemas.openxmlformats.org/officeDocument/2006/relationships/tags" Target="../tags/tag112.xml"/><Relationship Id="rId16" Type="http://schemas.openxmlformats.org/officeDocument/2006/relationships/image" Target="../media/image28.png"/><Relationship Id="rId1" Type="http://schemas.openxmlformats.org/officeDocument/2006/relationships/vmlDrawing" Target="../drawings/vmlDrawing4.vml"/><Relationship Id="rId6" Type="http://schemas.openxmlformats.org/officeDocument/2006/relationships/tags" Target="../tags/tag116.xml"/><Relationship Id="rId11" Type="http://schemas.openxmlformats.org/officeDocument/2006/relationships/tags" Target="../tags/tag121.xml"/><Relationship Id="rId5" Type="http://schemas.openxmlformats.org/officeDocument/2006/relationships/tags" Target="../tags/tag115.xml"/><Relationship Id="rId15" Type="http://schemas.openxmlformats.org/officeDocument/2006/relationships/image" Target="../media/image27.png"/><Relationship Id="rId10" Type="http://schemas.openxmlformats.org/officeDocument/2006/relationships/tags" Target="../tags/tag120.xml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image" Target="../media/image31.png"/><Relationship Id="rId2" Type="http://schemas.openxmlformats.org/officeDocument/2006/relationships/tags" Target="../tags/tag123.xml"/><Relationship Id="rId1" Type="http://schemas.openxmlformats.org/officeDocument/2006/relationships/vmlDrawing" Target="../drawings/vmlDrawing5.vml"/><Relationship Id="rId6" Type="http://schemas.openxmlformats.org/officeDocument/2006/relationships/tags" Target="../tags/tag127.xml"/><Relationship Id="rId11" Type="http://schemas.openxmlformats.org/officeDocument/2006/relationships/image" Target="../media/image30.png"/><Relationship Id="rId5" Type="http://schemas.openxmlformats.org/officeDocument/2006/relationships/tags" Target="../tags/tag12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25.xml"/><Relationship Id="rId9" Type="http://schemas.openxmlformats.org/officeDocument/2006/relationships/control" Target="../activeX/activeX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tags" Target="../tags/tag149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17" Type="http://schemas.openxmlformats.org/officeDocument/2006/relationships/tags" Target="../tags/tag153.xml"/><Relationship Id="rId2" Type="http://schemas.openxmlformats.org/officeDocument/2006/relationships/tags" Target="../tags/tag138.xml"/><Relationship Id="rId16" Type="http://schemas.openxmlformats.org/officeDocument/2006/relationships/tags" Target="../tags/tag152.xml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tags" Target="../tags/tag151.xml"/><Relationship Id="rId10" Type="http://schemas.openxmlformats.org/officeDocument/2006/relationships/tags" Target="../tags/tag146.xml"/><Relationship Id="rId19" Type="http://schemas.openxmlformats.org/officeDocument/2006/relationships/image" Target="../media/image32.png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tags" Target="../tags/tag15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image" Target="../media/image34.png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12" Type="http://schemas.openxmlformats.org/officeDocument/2006/relationships/image" Target="../media/image33.wmf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58.xml"/><Relationship Id="rId10" Type="http://schemas.openxmlformats.org/officeDocument/2006/relationships/tags" Target="../tags/tag163.xml"/><Relationship Id="rId4" Type="http://schemas.openxmlformats.org/officeDocument/2006/relationships/tags" Target="../tags/tag157.xml"/><Relationship Id="rId9" Type="http://schemas.openxmlformats.org/officeDocument/2006/relationships/tags" Target="../tags/tag16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tags" Target="../tags/tag176.xml"/><Relationship Id="rId3" Type="http://schemas.openxmlformats.org/officeDocument/2006/relationships/tags" Target="../tags/tag166.xml"/><Relationship Id="rId7" Type="http://schemas.openxmlformats.org/officeDocument/2006/relationships/tags" Target="../tags/tag170.xml"/><Relationship Id="rId12" Type="http://schemas.openxmlformats.org/officeDocument/2006/relationships/tags" Target="../tags/tag175.xml"/><Relationship Id="rId17" Type="http://schemas.openxmlformats.org/officeDocument/2006/relationships/image" Target="../media/image35.png"/><Relationship Id="rId2" Type="http://schemas.openxmlformats.org/officeDocument/2006/relationships/tags" Target="../tags/tag165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5" Type="http://schemas.openxmlformats.org/officeDocument/2006/relationships/tags" Target="../tags/tag168.xml"/><Relationship Id="rId15" Type="http://schemas.openxmlformats.org/officeDocument/2006/relationships/tags" Target="../tags/tag178.xml"/><Relationship Id="rId10" Type="http://schemas.openxmlformats.org/officeDocument/2006/relationships/tags" Target="../tags/tag173.xml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tags" Target="../tags/tag17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1" Type="http://schemas.openxmlformats.org/officeDocument/2006/relationships/image" Target="../media/image4.png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image" Target="../media/image3.jpe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19" Type="http://schemas.openxmlformats.org/officeDocument/2006/relationships/image" Target="../media/image2.png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86.xml"/><Relationship Id="rId13" Type="http://schemas.openxmlformats.org/officeDocument/2006/relationships/tags" Target="../tags/tag191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81.xml"/><Relationship Id="rId7" Type="http://schemas.openxmlformats.org/officeDocument/2006/relationships/tags" Target="../tags/tag185.xml"/><Relationship Id="rId12" Type="http://schemas.openxmlformats.org/officeDocument/2006/relationships/tags" Target="../tags/tag190.xml"/><Relationship Id="rId17" Type="http://schemas.openxmlformats.org/officeDocument/2006/relationships/tags" Target="../tags/tag195.xml"/><Relationship Id="rId2" Type="http://schemas.openxmlformats.org/officeDocument/2006/relationships/tags" Target="../tags/tag180.xml"/><Relationship Id="rId16" Type="http://schemas.openxmlformats.org/officeDocument/2006/relationships/tags" Target="../tags/tag194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11" Type="http://schemas.openxmlformats.org/officeDocument/2006/relationships/tags" Target="../tags/tag189.xml"/><Relationship Id="rId5" Type="http://schemas.openxmlformats.org/officeDocument/2006/relationships/tags" Target="../tags/tag183.xml"/><Relationship Id="rId15" Type="http://schemas.openxmlformats.org/officeDocument/2006/relationships/tags" Target="../tags/tag193.xml"/><Relationship Id="rId10" Type="http://schemas.openxmlformats.org/officeDocument/2006/relationships/tags" Target="../tags/tag188.xml"/><Relationship Id="rId19" Type="http://schemas.openxmlformats.org/officeDocument/2006/relationships/image" Target="../media/image36.png"/><Relationship Id="rId4" Type="http://schemas.openxmlformats.org/officeDocument/2006/relationships/tags" Target="../tags/tag182.xml"/><Relationship Id="rId9" Type="http://schemas.openxmlformats.org/officeDocument/2006/relationships/tags" Target="../tags/tag187.xml"/><Relationship Id="rId14" Type="http://schemas.openxmlformats.org/officeDocument/2006/relationships/tags" Target="../tags/tag19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03.xml"/><Relationship Id="rId13" Type="http://schemas.openxmlformats.org/officeDocument/2006/relationships/image" Target="../media/image37.png"/><Relationship Id="rId3" Type="http://schemas.openxmlformats.org/officeDocument/2006/relationships/tags" Target="../tags/tag198.xml"/><Relationship Id="rId7" Type="http://schemas.openxmlformats.org/officeDocument/2006/relationships/tags" Target="../tags/tag202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11" Type="http://schemas.openxmlformats.org/officeDocument/2006/relationships/tags" Target="../tags/tag206.xml"/><Relationship Id="rId5" Type="http://schemas.openxmlformats.org/officeDocument/2006/relationships/tags" Target="../tags/tag200.xml"/><Relationship Id="rId10" Type="http://schemas.openxmlformats.org/officeDocument/2006/relationships/tags" Target="../tags/tag205.xml"/><Relationship Id="rId4" Type="http://schemas.openxmlformats.org/officeDocument/2006/relationships/tags" Target="../tags/tag199.xml"/><Relationship Id="rId9" Type="http://schemas.openxmlformats.org/officeDocument/2006/relationships/tags" Target="../tags/tag20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14.xml"/><Relationship Id="rId3" Type="http://schemas.openxmlformats.org/officeDocument/2006/relationships/tags" Target="../tags/tag209.xml"/><Relationship Id="rId7" Type="http://schemas.openxmlformats.org/officeDocument/2006/relationships/tags" Target="../tags/tag213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tags" Target="../tags/tag212.xml"/><Relationship Id="rId11" Type="http://schemas.openxmlformats.org/officeDocument/2006/relationships/image" Target="../media/image38.png"/><Relationship Id="rId5" Type="http://schemas.openxmlformats.org/officeDocument/2006/relationships/tags" Target="../tags/tag211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10.xml"/><Relationship Id="rId9" Type="http://schemas.openxmlformats.org/officeDocument/2006/relationships/tags" Target="../tags/tag2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27.xml"/><Relationship Id="rId13" Type="http://schemas.openxmlformats.org/officeDocument/2006/relationships/tags" Target="../tags/tag232.xml"/><Relationship Id="rId3" Type="http://schemas.openxmlformats.org/officeDocument/2006/relationships/tags" Target="../tags/tag222.xml"/><Relationship Id="rId7" Type="http://schemas.openxmlformats.org/officeDocument/2006/relationships/tags" Target="../tags/tag226.xml"/><Relationship Id="rId12" Type="http://schemas.openxmlformats.org/officeDocument/2006/relationships/tags" Target="../tags/tag231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11" Type="http://schemas.openxmlformats.org/officeDocument/2006/relationships/tags" Target="../tags/tag230.xml"/><Relationship Id="rId5" Type="http://schemas.openxmlformats.org/officeDocument/2006/relationships/tags" Target="../tags/tag224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229.xml"/><Relationship Id="rId4" Type="http://schemas.openxmlformats.org/officeDocument/2006/relationships/tags" Target="../tags/tag223.xml"/><Relationship Id="rId9" Type="http://schemas.openxmlformats.org/officeDocument/2006/relationships/tags" Target="../tags/tag228.xml"/><Relationship Id="rId14" Type="http://schemas.openxmlformats.org/officeDocument/2006/relationships/tags" Target="../tags/tag23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7" Type="http://schemas.openxmlformats.org/officeDocument/2006/relationships/image" Target="../media/image39.png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38.xml"/><Relationship Id="rId4" Type="http://schemas.openxmlformats.org/officeDocument/2006/relationships/tags" Target="../tags/tag23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4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tags" Target="../tags/tag24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5" Type="http://schemas.openxmlformats.org/officeDocument/2006/relationships/image" Target="../media/image40.png"/><Relationship Id="rId4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5" Type="http://schemas.openxmlformats.org/officeDocument/2006/relationships/image" Target="../media/image41.png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4.xml"/><Relationship Id="rId7" Type="http://schemas.openxmlformats.org/officeDocument/2006/relationships/tags" Target="../tags/tag27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6.xml"/><Relationship Id="rId11" Type="http://schemas.openxmlformats.org/officeDocument/2006/relationships/image" Target="../media/image7.png"/><Relationship Id="rId5" Type="http://schemas.openxmlformats.org/officeDocument/2006/relationships/video" Target="file:///D:\&#23398;&#31185;&#32593;&#36164;&#26009;\&#20061;&#24180;&#32423;\&#20869;&#33021;&#20570;&#21151;&#36716;&#21270;&#20026;&#26426;&#26800;&#33021;.wmv" TargetMode="External"/><Relationship Id="rId10" Type="http://schemas.openxmlformats.org/officeDocument/2006/relationships/image" Target="../media/image6.png"/><Relationship Id="rId4" Type="http://schemas.openxmlformats.org/officeDocument/2006/relationships/tags" Target="../tags/tag25.xml"/><Relationship Id="rId9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2.xml"/><Relationship Id="rId1" Type="http://schemas.openxmlformats.org/officeDocument/2006/relationships/tags" Target="../tags/tag25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4.xml"/><Relationship Id="rId1" Type="http://schemas.openxmlformats.org/officeDocument/2006/relationships/tags" Target="../tags/tag25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6.xml"/><Relationship Id="rId1" Type="http://schemas.openxmlformats.org/officeDocument/2006/relationships/tags" Target="../tags/tag25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0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26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tags" Target="../tags/tag26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26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image" Target="../media/image8.jpeg"/><Relationship Id="rId5" Type="http://schemas.openxmlformats.org/officeDocument/2006/relationships/tags" Target="../tags/tag40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39.xml"/><Relationship Id="rId9" Type="http://schemas.openxmlformats.org/officeDocument/2006/relationships/tags" Target="../tags/tag4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image" Target="../media/image9.jpe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tags" Target="../tags/tag62.xml"/><Relationship Id="rId18" Type="http://schemas.openxmlformats.org/officeDocument/2006/relationships/image" Target="../media/image13.jpeg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17" Type="http://schemas.openxmlformats.org/officeDocument/2006/relationships/image" Target="../media/image12.jpeg"/><Relationship Id="rId2" Type="http://schemas.openxmlformats.org/officeDocument/2006/relationships/tags" Target="../tags/tag51.xml"/><Relationship Id="rId16" Type="http://schemas.openxmlformats.org/officeDocument/2006/relationships/image" Target="../media/image11.jpeg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5" Type="http://schemas.openxmlformats.org/officeDocument/2006/relationships/tags" Target="../tags/tag54.xml"/><Relationship Id="rId15" Type="http://schemas.openxmlformats.org/officeDocument/2006/relationships/image" Target="../media/image10.jpeg"/><Relationship Id="rId10" Type="http://schemas.openxmlformats.org/officeDocument/2006/relationships/tags" Target="../tags/tag59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10" Type="http://schemas.openxmlformats.org/officeDocument/2006/relationships/image" Target="../media/image15.jpeg"/><Relationship Id="rId4" Type="http://schemas.openxmlformats.org/officeDocument/2006/relationships/tags" Target="../tags/tag66.xml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tags" Target="../tags/tag7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video" Target="file:///D:\&#23398;&#31185;&#32593;&#36164;&#26009;\&#20061;&#24180;&#32423;\&#28909;&#26426;&#24037;&#20316;&#21407;&#29702;.mp4" TargetMode="External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179121"/>
            <a:ext cx="1530566" cy="306191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4506925" y="1841410"/>
            <a:ext cx="3672408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baseline="-250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第十</a:t>
            </a:r>
            <a:r>
              <a:rPr lang="zh-CN" altLang="en-US" sz="4000" b="1" baseline="-250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四</a:t>
            </a:r>
            <a:r>
              <a:rPr lang="zh-CN" altLang="en-US" sz="4000" b="1" baseline="-250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章 内</a:t>
            </a:r>
            <a:r>
              <a:rPr lang="zh-CN" altLang="en-US" sz="4000" b="1" baseline="-250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能的利用</a:t>
            </a:r>
            <a:endParaRPr lang="zh-CN" sz="4000" b="1" baseline="-250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8" name="Shape 40"/>
          <p:cNvSpPr/>
          <p:nvPr>
            <p:custDataLst>
              <p:tags r:id="rId4"/>
            </p:custDataLst>
          </p:nvPr>
        </p:nvSpPr>
        <p:spPr>
          <a:xfrm>
            <a:off x="3563888" y="2643758"/>
            <a:ext cx="509870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2000" baseline="-25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 热机</a:t>
            </a:r>
            <a:endParaRPr lang="zh-CN" sz="48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7372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8326" y="831912"/>
            <a:ext cx="2877711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汽油机的工作原理</a:t>
            </a:r>
          </a:p>
        </p:txBody>
      </p:sp>
      <p:grpSp>
        <p:nvGrpSpPr>
          <p:cNvPr id="2" name="组合 3"/>
          <p:cNvGrpSpPr/>
          <p:nvPr>
            <p:custDataLst>
              <p:tags r:id="rId3"/>
            </p:custDataLst>
          </p:nvPr>
        </p:nvGrpSpPr>
        <p:grpSpPr>
          <a:xfrm>
            <a:off x="587735" y="277485"/>
            <a:ext cx="1674202" cy="448224"/>
            <a:chOff x="1054" y="1649"/>
            <a:chExt cx="2710" cy="775"/>
          </a:xfrm>
        </p:grpSpPr>
        <p:sp>
          <p:nvSpPr>
            <p:cNvPr id="8" name="流程图: 文档 7"/>
            <p:cNvSpPr/>
            <p:nvPr>
              <p:custDataLst>
                <p:tags r:id="rId4"/>
              </p:custDataLst>
            </p:nvPr>
          </p:nvSpPr>
          <p:spPr>
            <a:xfrm>
              <a:off x="1054" y="1709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9" name="文本框 4101"/>
            <p:cNvSpPr txBox="1"/>
            <p:nvPr>
              <p:custDataLst>
                <p:tags r:id="rId5"/>
              </p:custDataLst>
            </p:nvPr>
          </p:nvSpPr>
          <p:spPr>
            <a:xfrm>
              <a:off x="1065" y="1649"/>
              <a:ext cx="2699" cy="6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观察与思考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7171" name="ShockwaveFlash1" r:id="rId6" imgW="6201641" imgH="3486637"/>
        </mc:Choice>
        <mc:Fallback>
          <p:control name="ShockwaveFlash1" r:id="rId6" imgW="6201641" imgH="3486637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92263" y="1370013"/>
                  <a:ext cx="6202362" cy="3495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63116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矩形 7475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8875" y="1162971"/>
            <a:ext cx="7993063" cy="21659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内燃机工作时，活塞在汽缸内做一次单向运动，叫作一个冲程。</a:t>
            </a: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汽油机一个工作循环有四个冲程：</a:t>
            </a: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吸气冲程、压缩冲程、做功冲程、排气冲程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grpSp>
        <p:nvGrpSpPr>
          <p:cNvPr id="2" name="组合 3"/>
          <p:cNvGrpSpPr/>
          <p:nvPr>
            <p:custDataLst>
              <p:tags r:id="rId2"/>
            </p:custDataLst>
          </p:nvPr>
        </p:nvGrpSpPr>
        <p:grpSpPr>
          <a:xfrm>
            <a:off x="512108" y="387758"/>
            <a:ext cx="1674202" cy="448224"/>
            <a:chOff x="1054" y="1649"/>
            <a:chExt cx="2710" cy="775"/>
          </a:xfrm>
        </p:grpSpPr>
        <p:sp>
          <p:nvSpPr>
            <p:cNvPr id="8" name="流程图: 文档 7"/>
            <p:cNvSpPr/>
            <p:nvPr>
              <p:custDataLst>
                <p:tags r:id="rId3"/>
              </p:custDataLst>
            </p:nvPr>
          </p:nvSpPr>
          <p:spPr>
            <a:xfrm>
              <a:off x="1054" y="1709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9" name="文本框 4101"/>
            <p:cNvSpPr txBox="1"/>
            <p:nvPr>
              <p:custDataLst>
                <p:tags r:id="rId4"/>
              </p:custDataLst>
            </p:nvPr>
          </p:nvSpPr>
          <p:spPr>
            <a:xfrm>
              <a:off x="1065" y="1649"/>
              <a:ext cx="2699" cy="6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归纳与总结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974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7577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42439" y="3525827"/>
            <a:ext cx="5225846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吸入气体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:</a:t>
            </a:r>
            <a:r>
              <a:rPr lang="en-US" altLang="zh-CN" sz="2400" u="sng">
                <a:latin typeface="黑体" pitchFamily="49" charset="-122"/>
                <a:ea typeface="黑体" pitchFamily="49" charset="-122"/>
              </a:rPr>
              <a:t>             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4339" name="文本框 7577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4753" y="1126716"/>
            <a:ext cx="187166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吸气冲程</a:t>
            </a:r>
          </a:p>
        </p:txBody>
      </p:sp>
      <p:pic>
        <p:nvPicPr>
          <p:cNvPr id="14340" name="图片 75780" descr="点击按钮播放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6"/>
          <a:srcRect l="8887" t="-6107" r="8885" b="-5725"/>
          <a:stretch>
            <a:fillRect/>
          </a:stretch>
        </p:blipFill>
        <p:spPr bwMode="auto">
          <a:xfrm>
            <a:off x="6355707" y="3503506"/>
            <a:ext cx="1895475" cy="418159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341" name="矩形 7578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9313" y="2874639"/>
            <a:ext cx="3877985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活塞运动方向：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75783" name="矩形 7578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10862" y="3363902"/>
            <a:ext cx="3570208" cy="64633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汽油和空气的燃料混合物</a:t>
            </a:r>
          </a:p>
        </p:txBody>
      </p:sp>
      <p:sp>
        <p:nvSpPr>
          <p:cNvPr id="14343" name="矩形 7578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9750" y="1571624"/>
            <a:ext cx="3724096" cy="120032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阀门：进气阀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  排气阀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75785" name="矩形 7578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774951" y="1656161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打开</a:t>
            </a:r>
          </a:p>
        </p:txBody>
      </p:sp>
      <p:sp>
        <p:nvSpPr>
          <p:cNvPr id="75786" name="矩形 7578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85527" y="2116798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关闭</a:t>
            </a:r>
          </a:p>
        </p:txBody>
      </p:sp>
      <p:sp>
        <p:nvSpPr>
          <p:cNvPr id="75787" name="文本框 7578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04111" y="2800451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向下</a:t>
            </a:r>
          </a:p>
        </p:txBody>
      </p:sp>
      <p:grpSp>
        <p:nvGrpSpPr>
          <p:cNvPr id="2" name="组合 3"/>
          <p:cNvGrpSpPr/>
          <p:nvPr>
            <p:custDataLst>
              <p:tags r:id="rId11"/>
            </p:custDataLst>
          </p:nvPr>
        </p:nvGrpSpPr>
        <p:grpSpPr>
          <a:xfrm>
            <a:off x="594611" y="332622"/>
            <a:ext cx="1674202" cy="448224"/>
            <a:chOff x="1054" y="1649"/>
            <a:chExt cx="2710" cy="775"/>
          </a:xfrm>
        </p:grpSpPr>
        <p:sp>
          <p:nvSpPr>
            <p:cNvPr id="16" name="流程图: 文档 15"/>
            <p:cNvSpPr/>
            <p:nvPr>
              <p:custDataLst>
                <p:tags r:id="rId12"/>
              </p:custDataLst>
            </p:nvPr>
          </p:nvSpPr>
          <p:spPr>
            <a:xfrm>
              <a:off x="1054" y="1709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7" name="文本框 4101"/>
            <p:cNvSpPr txBox="1"/>
            <p:nvPr>
              <p:custDataLst>
                <p:tags r:id="rId13"/>
              </p:custDataLst>
            </p:nvPr>
          </p:nvSpPr>
          <p:spPr>
            <a:xfrm>
              <a:off x="1065" y="1649"/>
              <a:ext cx="2699" cy="6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观察与思考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8195" name="ShockwaveFlash1" r:id="rId14" imgW="3528666" imgH="3528666"/>
        </mc:Choice>
        <mc:Fallback>
          <p:control name="ShockwaveFlash1" r:id="rId14" imgW="3528666" imgH="3528666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7200" y="822325"/>
                  <a:ext cx="3219450" cy="24066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3887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/>
      <p:bldP spid="75785" grpId="0"/>
      <p:bldP spid="75786" grpId="0"/>
      <p:bldP spid="757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7680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8189" y="444321"/>
            <a:ext cx="164124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压缩冲程</a:t>
            </a:r>
          </a:p>
        </p:txBody>
      </p:sp>
      <p:pic>
        <p:nvPicPr>
          <p:cNvPr id="15363" name="图片 76803" descr="点击按钮播放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1"/>
          <a:srcRect l="8887" t="-6107" r="8885" b="-5725"/>
          <a:stretch>
            <a:fillRect/>
          </a:stretch>
        </p:blipFill>
        <p:spPr bwMode="auto">
          <a:xfrm>
            <a:off x="6300623" y="3319345"/>
            <a:ext cx="1895475" cy="36798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5364" name="文本框 7680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5375" y="2471218"/>
            <a:ext cx="4605338" cy="1203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燃料混合物：压强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            温度</a:t>
            </a:r>
            <a:r>
              <a:rPr lang="zh-CN" altLang="en-US" sz="2400" u="sng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15365" name="矩形 7680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7688" y="877693"/>
            <a:ext cx="3724096" cy="120330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阀门：进气阀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  排气阀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5366" name="矩形 7680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0713" y="2071806"/>
            <a:ext cx="3724096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活塞运动方向：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76808" name="矩形 7680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61726" y="989796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关闭</a:t>
            </a:r>
          </a:p>
        </p:txBody>
      </p:sp>
      <p:sp>
        <p:nvSpPr>
          <p:cNvPr id="76809" name="矩形 7680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773890" y="1463716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关闭</a:t>
            </a:r>
          </a:p>
        </p:txBody>
      </p:sp>
      <p:sp>
        <p:nvSpPr>
          <p:cNvPr id="76810" name="矩形 7680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37439" y="2508263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增大</a:t>
            </a:r>
          </a:p>
        </p:txBody>
      </p:sp>
      <p:sp>
        <p:nvSpPr>
          <p:cNvPr id="76811" name="文本框 7681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12002" y="2059831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向上</a:t>
            </a:r>
          </a:p>
        </p:txBody>
      </p:sp>
      <p:sp>
        <p:nvSpPr>
          <p:cNvPr id="76812" name="矩形 7681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140112" y="3050415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升高</a:t>
            </a:r>
          </a:p>
        </p:txBody>
      </p:sp>
      <p:sp>
        <p:nvSpPr>
          <p:cNvPr id="15372" name="文本框 7681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99061" y="3666523"/>
            <a:ext cx="239236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能量转化：</a:t>
            </a:r>
          </a:p>
        </p:txBody>
      </p:sp>
      <p:sp>
        <p:nvSpPr>
          <p:cNvPr id="15373" name="右箭头 768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396250" y="3863210"/>
            <a:ext cx="944563" cy="207169"/>
          </a:xfrm>
          <a:prstGeom prst="rightArrow">
            <a:avLst>
              <a:gd name="adj1" fmla="val 50000"/>
              <a:gd name="adj2" fmla="val 85409"/>
            </a:avLst>
          </a:prstGeom>
          <a:solidFill>
            <a:srgbClr val="FFFF00"/>
          </a:solidFill>
          <a:ln w="25400">
            <a:solidFill>
              <a:srgbClr val="0000FF"/>
            </a:solidFill>
            <a:miter lim="800000"/>
          </a:ln>
        </p:spPr>
        <p:txBody>
          <a:bodyPr/>
          <a:lstStyle/>
          <a:p>
            <a:endParaRPr lang="zh-CN" altLang="en-US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15374" name="文本框 7681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026236" y="3666523"/>
            <a:ext cx="1441450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能</a:t>
            </a:r>
          </a:p>
        </p:txBody>
      </p:sp>
      <p:sp>
        <p:nvSpPr>
          <p:cNvPr id="15375" name="文本框 7681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369388" y="3666523"/>
            <a:ext cx="1546225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能</a:t>
            </a:r>
          </a:p>
        </p:txBody>
      </p:sp>
      <p:sp>
        <p:nvSpPr>
          <p:cNvPr id="76817" name="矩形 7681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169111" y="3631994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机械</a:t>
            </a:r>
          </a:p>
        </p:txBody>
      </p:sp>
      <p:sp>
        <p:nvSpPr>
          <p:cNvPr id="76818" name="矩形 7681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707524" y="3629613"/>
            <a:ext cx="492443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</a:t>
            </a:r>
          </a:p>
        </p:txBody>
      </p:sp>
      <p:sp>
        <p:nvSpPr>
          <p:cNvPr id="23" name="TextBox 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90549" y="4367362"/>
            <a:ext cx="7277174" cy="514887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活塞对燃料混合物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做功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，燃料内能增大，温度升高。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9219" name="ShockwaveFlash1" r:id="rId19" imgW="3563790" imgH="3384534"/>
        </mc:Choice>
        <mc:Fallback>
          <p:control name="ShockwaveFlash1" r:id="rId19" imgW="3563790" imgH="3384534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7825" y="801688"/>
                  <a:ext cx="3295650" cy="2352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37270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8" grpId="0"/>
      <p:bldP spid="76809" grpId="0"/>
      <p:bldP spid="76810" grpId="0"/>
      <p:bldP spid="76811" grpId="0"/>
      <p:bldP spid="76812" grpId="0"/>
      <p:bldP spid="76817" grpId="0"/>
      <p:bldP spid="76818" grpId="0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7782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2876" y="1019996"/>
            <a:ext cx="4767895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在压缩冲程末尾，火花塞产生电火花，使燃料猛烈燃烧，产生高温高压的燃气，推动活塞向下运动，并通过连杆带动曲轴转动。</a:t>
            </a:r>
          </a:p>
        </p:txBody>
      </p:sp>
      <p:pic>
        <p:nvPicPr>
          <p:cNvPr id="16387" name="图片 77827" descr="点击按钮播放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/>
          <a:srcRect l="8887" t="-6107" r="8885" b="-5725"/>
          <a:stretch>
            <a:fillRect/>
          </a:stretch>
        </p:blipFill>
        <p:spPr bwMode="auto">
          <a:xfrm>
            <a:off x="6287301" y="3296824"/>
            <a:ext cx="1895475" cy="459429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6388" name="矩形 7782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2876" y="3338179"/>
            <a:ext cx="3877985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活塞运动方向：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77830" name="文本框 7782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09364" y="3319129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向下</a:t>
            </a:r>
          </a:p>
        </p:txBody>
      </p:sp>
      <p:sp>
        <p:nvSpPr>
          <p:cNvPr id="77831" name="矩形 7783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23314" y="3942680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机械</a:t>
            </a:r>
          </a:p>
        </p:txBody>
      </p:sp>
      <p:sp>
        <p:nvSpPr>
          <p:cNvPr id="77832" name="矩形 7783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77015" y="3952205"/>
            <a:ext cx="492443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</a:t>
            </a:r>
          </a:p>
        </p:txBody>
      </p:sp>
      <p:sp>
        <p:nvSpPr>
          <p:cNvPr id="16392" name="文本框 7783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3190" y="520138"/>
            <a:ext cx="27590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做功冲程</a:t>
            </a:r>
          </a:p>
        </p:txBody>
      </p:sp>
      <p:sp>
        <p:nvSpPr>
          <p:cNvPr id="16396" name="文本框 7783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46627" y="3979590"/>
            <a:ext cx="239236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能量转化：</a:t>
            </a:r>
          </a:p>
        </p:txBody>
      </p:sp>
      <p:sp>
        <p:nvSpPr>
          <p:cNvPr id="16397" name="右箭头 7783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485064" y="4134924"/>
            <a:ext cx="944562" cy="207169"/>
          </a:xfrm>
          <a:prstGeom prst="rightArrow">
            <a:avLst>
              <a:gd name="adj1" fmla="val 50000"/>
              <a:gd name="adj2" fmla="val 85409"/>
            </a:avLst>
          </a:prstGeom>
          <a:solidFill>
            <a:srgbClr val="FFFF00"/>
          </a:solidFill>
          <a:ln w="25400">
            <a:solidFill>
              <a:srgbClr val="0000FF"/>
            </a:solidFill>
            <a:miter lim="800000"/>
          </a:ln>
        </p:spPr>
        <p:txBody>
          <a:bodyPr/>
          <a:lstStyle/>
          <a:p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398" name="文本框 7783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073800" y="3979590"/>
            <a:ext cx="1441450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能</a:t>
            </a:r>
          </a:p>
        </p:txBody>
      </p:sp>
      <p:sp>
        <p:nvSpPr>
          <p:cNvPr id="16399" name="文本框 7783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416952" y="3979590"/>
            <a:ext cx="1546225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能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43" name="ShockwaveFlash1" r:id="rId13" imgW="3744839" imgH="3313409"/>
        </mc:Choice>
        <mc:Fallback>
          <p:control name="ShockwaveFlash1" r:id="rId13" imgW="3744839" imgH="3313409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4188" y="947738"/>
                  <a:ext cx="3262312" cy="21272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72565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0" grpId="0"/>
      <p:bldP spid="77831" grpId="0"/>
      <p:bldP spid="778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78850" descr="点击按钮播放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/>
          <a:srcRect l="8887" t="-6107" r="8885" b="-5725"/>
          <a:stretch>
            <a:fillRect/>
          </a:stretch>
        </p:blipFill>
        <p:spPr bwMode="auto">
          <a:xfrm>
            <a:off x="5956864" y="3551752"/>
            <a:ext cx="1895475" cy="44572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411" name="矩形 7885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9750" y="1535906"/>
            <a:ext cx="3724096" cy="120032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阀门：进气阀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  排气阀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7412" name="矩形 7885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4313" y="2866188"/>
            <a:ext cx="3724096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活塞运动方向：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78854" name="矩形 7885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71776" y="1600268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关闭</a:t>
            </a:r>
          </a:p>
        </p:txBody>
      </p:sp>
      <p:sp>
        <p:nvSpPr>
          <p:cNvPr id="78855" name="矩形 7885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92402" y="2107021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打开</a:t>
            </a:r>
          </a:p>
        </p:txBody>
      </p:sp>
      <p:sp>
        <p:nvSpPr>
          <p:cNvPr id="78856" name="文本框 7885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80801" y="2811419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向上</a:t>
            </a:r>
          </a:p>
        </p:txBody>
      </p:sp>
      <p:sp>
        <p:nvSpPr>
          <p:cNvPr id="17416" name="文本框 7885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4441" y="802717"/>
            <a:ext cx="27590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排气冲程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1267" name="ShockwaveFlash1" r:id="rId9" imgW="3672304" imgH="3456229"/>
        </mc:Choice>
        <mc:Fallback>
          <p:control name="ShockwaveFlash1" r:id="rId9" imgW="3672304" imgH="3456229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0463" y="974725"/>
                  <a:ext cx="3465512" cy="2390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62747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/>
      <p:bldP spid="78855" grpId="0"/>
      <p:bldP spid="788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7987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69844" y="1349717"/>
            <a:ext cx="5998470" cy="305453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四冲程内燃机一个工作循环包括：</a:t>
            </a:r>
          </a:p>
          <a:p>
            <a:pPr>
              <a:lnSpc>
                <a:spcPct val="16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en-US" altLang="zh-CN" sz="2400" u="sng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个冲程</a:t>
            </a:r>
            <a:endParaRPr lang="en-US" altLang="zh-CN" sz="24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活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塞往复运动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次。</a:t>
            </a:r>
          </a:p>
          <a:p>
            <a:pPr>
              <a:lnSpc>
                <a:spcPct val="16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对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外做功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次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这就是热机的</a:t>
            </a: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421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工作原理。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9876" name="文本框 7987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34385" y="2024734"/>
            <a:ext cx="338554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endParaRPr lang="en-US" altLang="zh-CN" sz="2400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79877" name="文本框 7987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46439" y="2613255"/>
            <a:ext cx="338554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en-US" altLang="zh-CN" sz="24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9878" name="文本框 7987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88917" y="3216129"/>
            <a:ext cx="338554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</a:p>
        </p:txBody>
      </p:sp>
      <p:grpSp>
        <p:nvGrpSpPr>
          <p:cNvPr id="2" name="组合 3"/>
          <p:cNvGrpSpPr/>
          <p:nvPr>
            <p:custDataLst>
              <p:tags r:id="rId5"/>
            </p:custDataLst>
          </p:nvPr>
        </p:nvGrpSpPr>
        <p:grpSpPr>
          <a:xfrm>
            <a:off x="986496" y="642770"/>
            <a:ext cx="1674202" cy="448224"/>
            <a:chOff x="1054" y="1649"/>
            <a:chExt cx="2710" cy="775"/>
          </a:xfrm>
        </p:grpSpPr>
        <p:sp>
          <p:nvSpPr>
            <p:cNvPr id="12" name="流程图: 文档 11"/>
            <p:cNvSpPr/>
            <p:nvPr>
              <p:custDataLst>
                <p:tags r:id="rId6"/>
              </p:custDataLst>
            </p:nvPr>
          </p:nvSpPr>
          <p:spPr>
            <a:xfrm>
              <a:off x="1054" y="1709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文本框 4101"/>
            <p:cNvSpPr txBox="1"/>
            <p:nvPr>
              <p:custDataLst>
                <p:tags r:id="rId7"/>
              </p:custDataLst>
            </p:nvPr>
          </p:nvSpPr>
          <p:spPr>
            <a:xfrm>
              <a:off x="1065" y="1649"/>
              <a:ext cx="2699" cy="6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归纳与总结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060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7" grpId="0"/>
      <p:bldP spid="798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文本框 8090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67742" y="1193862"/>
            <a:ext cx="228620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柴油机的构造</a:t>
            </a:r>
          </a:p>
        </p:txBody>
      </p:sp>
      <p:pic>
        <p:nvPicPr>
          <p:cNvPr id="19464" name="图片 80904" descr="构造(柴)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9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17013" y="1118198"/>
            <a:ext cx="1543050" cy="35861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0906" name="文本框 8090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75575" y="1152727"/>
            <a:ext cx="13716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喷油嘴</a:t>
            </a:r>
          </a:p>
        </p:txBody>
      </p:sp>
      <p:sp>
        <p:nvSpPr>
          <p:cNvPr id="80907" name="文本框 8090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23175" y="1781377"/>
            <a:ext cx="12954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进气门</a:t>
            </a:r>
          </a:p>
        </p:txBody>
      </p:sp>
      <p:sp>
        <p:nvSpPr>
          <p:cNvPr id="80908" name="文本框 8090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27975" y="2295727"/>
            <a:ext cx="9144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活塞</a:t>
            </a:r>
          </a:p>
        </p:txBody>
      </p:sp>
      <p:sp>
        <p:nvSpPr>
          <p:cNvPr id="80909" name="文本框 8090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80375" y="3335142"/>
            <a:ext cx="9906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连杆</a:t>
            </a:r>
          </a:p>
        </p:txBody>
      </p:sp>
      <p:sp>
        <p:nvSpPr>
          <p:cNvPr id="80910" name="文本框 8090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04575" y="1324177"/>
            <a:ext cx="12954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排气门</a:t>
            </a:r>
          </a:p>
        </p:txBody>
      </p:sp>
      <p:sp>
        <p:nvSpPr>
          <p:cNvPr id="80911" name="文本框 809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75975" y="1838527"/>
            <a:ext cx="9144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汽缸</a:t>
            </a:r>
          </a:p>
        </p:txBody>
      </p:sp>
      <p:sp>
        <p:nvSpPr>
          <p:cNvPr id="80912" name="文本框 8091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852175" y="4181677"/>
            <a:ext cx="9906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曲轴</a:t>
            </a:r>
          </a:p>
        </p:txBody>
      </p:sp>
      <p:sp>
        <p:nvSpPr>
          <p:cNvPr id="80913" name="直接连接符 80912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4870975" y="1438477"/>
            <a:ext cx="762000" cy="457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14" name="直接连接符 80913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4642375" y="1724227"/>
            <a:ext cx="457200" cy="2286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15" name="直接连接符 8091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4642375" y="2524327"/>
            <a:ext cx="9144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16" name="直接连接符 80915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4794775" y="3553027"/>
            <a:ext cx="990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17" name="直接连接符 80916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flipH="1">
            <a:off x="6013975" y="4410277"/>
            <a:ext cx="8382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18" name="直接连接符 80917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H="1">
            <a:off x="5785375" y="2067126"/>
            <a:ext cx="9144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19" name="直接连接符 80918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H="1">
            <a:off x="6242575" y="1552777"/>
            <a:ext cx="762000" cy="17145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文本框 615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07802" y="388204"/>
            <a:ext cx="1980029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三、柴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油机</a:t>
            </a:r>
          </a:p>
        </p:txBody>
      </p:sp>
    </p:spTree>
    <p:extLst>
      <p:ext uri="{BB962C8B-B14F-4D97-AF65-F5344CB8AC3E}">
        <p14:creationId xmlns:p14="http://schemas.microsoft.com/office/powerpoint/2010/main" val="260900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6" grpId="0" build="p" advAuto="0"/>
      <p:bldP spid="80907" grpId="0" build="p" advAuto="0"/>
      <p:bldP spid="80908" grpId="0" build="p" advAuto="0"/>
      <p:bldP spid="80909" grpId="0" build="p" advAuto="0"/>
      <p:bldP spid="80910" grpId="0"/>
      <p:bldP spid="80911" grpId="0"/>
      <p:bldP spid="809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文本框 8192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33524" y="1718172"/>
            <a:ext cx="6359525" cy="26842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Times New Roman" pitchFamily="18" charset="0"/>
              </a:rPr>
              <a:t>吸气冲程</a:t>
            </a:r>
          </a:p>
          <a:p>
            <a:pPr eaLnBrk="0" hangingPunct="0"/>
            <a:endParaRPr lang="zh-CN" altLang="en-US" sz="2400">
              <a:latin typeface="Times New Roman" pitchFamily="18" charset="0"/>
            </a:endParaRPr>
          </a:p>
          <a:p>
            <a:pPr eaLnBrk="0" hangingPunct="0"/>
            <a:r>
              <a:rPr lang="zh-CN" altLang="en-US" sz="2400">
                <a:latin typeface="Times New Roman" pitchFamily="18" charset="0"/>
              </a:rPr>
              <a:t>                压缩冲程</a:t>
            </a:r>
          </a:p>
          <a:p>
            <a:pPr eaLnBrk="0" hangingPunct="0"/>
            <a:endParaRPr lang="zh-CN" altLang="en-US" sz="2400">
              <a:latin typeface="Times New Roman" pitchFamily="18" charset="0"/>
            </a:endParaRPr>
          </a:p>
          <a:p>
            <a:pPr eaLnBrk="0" hangingPunct="0"/>
            <a:r>
              <a:rPr lang="zh-CN" altLang="en-US" sz="2400">
                <a:latin typeface="Times New Roman" pitchFamily="18" charset="0"/>
              </a:rPr>
              <a:t>                                做功冲程</a:t>
            </a:r>
          </a:p>
          <a:p>
            <a:pPr eaLnBrk="0" hangingPunct="0"/>
            <a:endParaRPr lang="zh-CN" altLang="en-US" sz="2400">
              <a:latin typeface="Times New Roman" pitchFamily="18" charset="0"/>
            </a:endParaRPr>
          </a:p>
          <a:p>
            <a:pPr eaLnBrk="0" hangingPunct="0"/>
            <a:r>
              <a:rPr lang="zh-CN" altLang="en-US" sz="2400">
                <a:latin typeface="Times New Roman" pitchFamily="18" charset="0"/>
              </a:rPr>
              <a:t>                                                 排气冲程</a:t>
            </a:r>
          </a:p>
        </p:txBody>
      </p:sp>
      <p:sp>
        <p:nvSpPr>
          <p:cNvPr id="81923" name="直接连接符 81922"/>
          <p:cNvSpPr>
            <a:spLocks noChangeAspect="1" noChangeShapeType="1"/>
          </p:cNvSpPr>
          <p:nvPr>
            <p:custDataLst>
              <p:tags r:id="rId2"/>
            </p:custDataLst>
          </p:nvPr>
        </p:nvSpPr>
        <p:spPr bwMode="auto">
          <a:xfrm>
            <a:off x="2347950" y="2058693"/>
            <a:ext cx="485775" cy="21669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24" name="直接连接符 81923"/>
          <p:cNvSpPr>
            <a:spLocks noChangeAspect="1" noChangeShapeType="1"/>
          </p:cNvSpPr>
          <p:nvPr>
            <p:custDataLst>
              <p:tags r:id="rId3"/>
            </p:custDataLst>
          </p:nvPr>
        </p:nvSpPr>
        <p:spPr bwMode="auto">
          <a:xfrm>
            <a:off x="3589374" y="2599236"/>
            <a:ext cx="485775" cy="21669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25" name="直接连接符 81924"/>
          <p:cNvSpPr>
            <a:spLocks noChangeAspect="1" noChangeShapeType="1"/>
          </p:cNvSpPr>
          <p:nvPr>
            <p:custDataLst>
              <p:tags r:id="rId4"/>
            </p:custDataLst>
          </p:nvPr>
        </p:nvSpPr>
        <p:spPr bwMode="auto">
          <a:xfrm>
            <a:off x="4808574" y="3132636"/>
            <a:ext cx="485775" cy="21669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485" name="图片 81925" descr="BS00975_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395288" y="4083844"/>
            <a:ext cx="1296008" cy="60024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486" name="图片 81926" descr="柴油机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21596" y="1154219"/>
            <a:ext cx="1287379" cy="299228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1928" name="直接连接符 8192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5322923" y="3657702"/>
            <a:ext cx="293688" cy="411956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29" name="直接连接符 8192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 flipV="1">
            <a:off x="1111286" y="2269434"/>
            <a:ext cx="4221162" cy="1802606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30" name="直接连接符 81929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1112875" y="2014640"/>
            <a:ext cx="214313" cy="254794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文本框 8193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37603" y="714745"/>
            <a:ext cx="2877711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柴油机的工作原理</a:t>
            </a:r>
          </a:p>
        </p:txBody>
      </p:sp>
    </p:spTree>
    <p:extLst>
      <p:ext uri="{BB962C8B-B14F-4D97-AF65-F5344CB8AC3E}">
        <p14:creationId xmlns:p14="http://schemas.microsoft.com/office/powerpoint/2010/main" val="313770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82945" descr="吸气(柴)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7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867402" y="951310"/>
            <a:ext cx="1800225" cy="350758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2947" name="直接连接符 8294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H="1">
            <a:off x="6721477" y="1878807"/>
            <a:ext cx="1609725" cy="1905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48" name="文本框 8294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819106" y="1322886"/>
            <a:ext cx="92333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空气</a:t>
            </a:r>
          </a:p>
        </p:txBody>
      </p:sp>
      <p:sp>
        <p:nvSpPr>
          <p:cNvPr id="21508" name="文本框 8294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37750" y="2800149"/>
            <a:ext cx="38100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509" name="文本框 8294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8063" y="997627"/>
            <a:ext cx="215106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吸气冲程</a:t>
            </a:r>
          </a:p>
        </p:txBody>
      </p:sp>
      <p:sp>
        <p:nvSpPr>
          <p:cNvPr id="21510" name="矩形 8295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97963" y="2684659"/>
            <a:ext cx="4031873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活塞运动方向：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82952" name="矩形 8295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569626" y="3306903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空气</a:t>
            </a:r>
          </a:p>
        </p:txBody>
      </p:sp>
      <p:sp>
        <p:nvSpPr>
          <p:cNvPr id="21512" name="矩形 8295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4213" y="1482329"/>
            <a:ext cx="3724096" cy="120330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阀门：进气阀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  排气阀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82954" name="矩形 8295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843214" y="1574007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打开</a:t>
            </a:r>
          </a:p>
        </p:txBody>
      </p:sp>
      <p:sp>
        <p:nvSpPr>
          <p:cNvPr id="82955" name="矩形 8295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850089" y="2027752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关闭</a:t>
            </a:r>
          </a:p>
        </p:txBody>
      </p:sp>
      <p:sp>
        <p:nvSpPr>
          <p:cNvPr id="82956" name="文本框 8295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15739" y="2656084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向下</a:t>
            </a:r>
          </a:p>
        </p:txBody>
      </p:sp>
      <p:sp>
        <p:nvSpPr>
          <p:cNvPr id="21516" name="文本框 8295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97963" y="3306903"/>
            <a:ext cx="338296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吸入气体：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grpSp>
        <p:nvGrpSpPr>
          <p:cNvPr id="2" name="组合 3"/>
          <p:cNvGrpSpPr/>
          <p:nvPr>
            <p:custDataLst>
              <p:tags r:id="rId13"/>
            </p:custDataLst>
          </p:nvPr>
        </p:nvGrpSpPr>
        <p:grpSpPr>
          <a:xfrm>
            <a:off x="594611" y="332622"/>
            <a:ext cx="1674202" cy="448224"/>
            <a:chOff x="1054" y="1649"/>
            <a:chExt cx="2710" cy="775"/>
          </a:xfrm>
        </p:grpSpPr>
        <p:sp>
          <p:nvSpPr>
            <p:cNvPr id="19" name="流程图: 文档 18"/>
            <p:cNvSpPr/>
            <p:nvPr>
              <p:custDataLst>
                <p:tags r:id="rId14"/>
              </p:custDataLst>
            </p:nvPr>
          </p:nvSpPr>
          <p:spPr>
            <a:xfrm>
              <a:off x="1054" y="1709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0" name="文本框 4101"/>
            <p:cNvSpPr txBox="1"/>
            <p:nvPr>
              <p:custDataLst>
                <p:tags r:id="rId15"/>
              </p:custDataLst>
            </p:nvPr>
          </p:nvSpPr>
          <p:spPr>
            <a:xfrm>
              <a:off x="1065" y="1649"/>
              <a:ext cx="2699" cy="6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观察与思考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764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52" grpId="0"/>
      <p:bldP spid="82955" grpId="0"/>
      <p:bldP spid="829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>
            <p:custDataLst>
              <p:tags r:id="rId1"/>
            </p:custDataLst>
          </p:nvPr>
        </p:nvSpPr>
        <p:spPr>
          <a:xfrm>
            <a:off x="217951" y="148051"/>
            <a:ext cx="607073" cy="492925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3020204020204" charset="-122"/>
              <a:sym typeface="微软雅黑" panose="020B0502040204020203" charset="-122"/>
            </a:endParaRPr>
          </a:p>
        </p:txBody>
      </p:sp>
      <p:sp>
        <p:nvSpPr>
          <p:cNvPr id="9" name="Shape 112"/>
          <p:cNvSpPr/>
          <p:nvPr>
            <p:custDataLst>
              <p:tags r:id="rId2"/>
            </p:custDataLst>
          </p:nvPr>
        </p:nvSpPr>
        <p:spPr>
          <a:xfrm>
            <a:off x="127136" y="127236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2800" noProof="0" smtClean="0">
                <a:solidFill>
                  <a:schemeClr val="bg1"/>
                </a:solidFill>
                <a:latin typeface="Helvetica"/>
                <a:ea typeface="方正舒体" panose="02010601030101010101" pitchFamily="2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2040204020203" charset="-122"/>
            </a:endParaRPr>
          </a:p>
        </p:txBody>
      </p:sp>
      <p:sp>
        <p:nvSpPr>
          <p:cNvPr id="10" name="文本框 1"/>
          <p:cNvSpPr txBox="1"/>
          <p:nvPr>
            <p:custDataLst>
              <p:tags r:id="rId3"/>
            </p:custDataLst>
          </p:nvPr>
        </p:nvSpPr>
        <p:spPr>
          <a:xfrm>
            <a:off x="1074608" y="161697"/>
            <a:ext cx="1323437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2040204020203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951015" y="61894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2" name="组合 67589"/>
          <p:cNvGrpSpPr/>
          <p:nvPr>
            <p:custDataLst>
              <p:tags r:id="rId5"/>
            </p:custDataLst>
          </p:nvPr>
        </p:nvGrpSpPr>
        <p:grpSpPr>
          <a:xfrm>
            <a:off x="1084241" y="1266423"/>
            <a:ext cx="2972121" cy="1880695"/>
            <a:chOff x="431" y="1026"/>
            <a:chExt cx="2222" cy="1960"/>
          </a:xfrm>
        </p:grpSpPr>
        <p:pic>
          <p:nvPicPr>
            <p:cNvPr id="12" name="图片 67590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19"/>
            <a:stretch>
              <a:fillRect/>
            </a:stretch>
          </p:blipFill>
          <p:spPr bwMode="auto">
            <a:xfrm>
              <a:off x="431" y="1026"/>
              <a:ext cx="2222" cy="15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文本框 67591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1171" y="2568"/>
              <a:ext cx="910" cy="4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黑体" pitchFamily="49" charset="-122"/>
                  <a:ea typeface="黑体" pitchFamily="49" charset="-122"/>
                </a:rPr>
                <a:t>汽车奔驰</a:t>
              </a:r>
            </a:p>
          </p:txBody>
        </p:sp>
      </p:grpSp>
      <p:grpSp>
        <p:nvGrpSpPr>
          <p:cNvPr id="4" name="组合 67592"/>
          <p:cNvGrpSpPr/>
          <p:nvPr>
            <p:custDataLst>
              <p:tags r:id="rId6"/>
            </p:custDataLst>
          </p:nvPr>
        </p:nvGrpSpPr>
        <p:grpSpPr>
          <a:xfrm>
            <a:off x="4757717" y="1212847"/>
            <a:ext cx="2804991" cy="1915373"/>
            <a:chOff x="3016" y="1026"/>
            <a:chExt cx="2177" cy="1935"/>
          </a:xfrm>
        </p:grpSpPr>
        <p:pic>
          <p:nvPicPr>
            <p:cNvPr id="15" name="图片 67593" descr="B70AEE17C3885BAAD4AD4F92AC06BC25"/>
            <p:cNvPicPr>
              <a:picLocks noChangeAspect="1" noChangeArrowheads="1"/>
            </p:cNvPicPr>
            <p:nvPr>
              <p:custDataLst>
                <p:tags r:id="rId14"/>
              </p:custDataLst>
            </p:nvPr>
          </p:nvPicPr>
          <p:blipFill>
            <a:blip r:embed="rId20"/>
            <a:stretch>
              <a:fillRect/>
            </a:stretch>
          </p:blipFill>
          <p:spPr bwMode="auto">
            <a:xfrm>
              <a:off x="3016" y="1026"/>
              <a:ext cx="2177" cy="15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文本框 67594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729" y="2556"/>
              <a:ext cx="945" cy="4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黑体" pitchFamily="49" charset="-122"/>
                  <a:ea typeface="黑体" pitchFamily="49" charset="-122"/>
                </a:rPr>
                <a:t>列车飞驶</a:t>
              </a:r>
            </a:p>
          </p:txBody>
        </p:sp>
      </p:grpSp>
      <p:grpSp>
        <p:nvGrpSpPr>
          <p:cNvPr id="5" name="组合 67595"/>
          <p:cNvGrpSpPr/>
          <p:nvPr>
            <p:custDataLst>
              <p:tags r:id="rId7"/>
            </p:custDataLst>
          </p:nvPr>
        </p:nvGrpSpPr>
        <p:grpSpPr>
          <a:xfrm>
            <a:off x="1084241" y="3157137"/>
            <a:ext cx="2965246" cy="1717687"/>
            <a:chOff x="657" y="2478"/>
            <a:chExt cx="2086" cy="1716"/>
          </a:xfrm>
        </p:grpSpPr>
        <p:pic>
          <p:nvPicPr>
            <p:cNvPr id="18" name="图片 67596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21"/>
            <a:stretch>
              <a:fillRect/>
            </a:stretch>
          </p:blipFill>
          <p:spPr bwMode="auto">
            <a:xfrm>
              <a:off x="657" y="2478"/>
              <a:ext cx="2086" cy="132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文本框 67597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118" y="3793"/>
              <a:ext cx="1219" cy="4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黑体" pitchFamily="49" charset="-122"/>
                  <a:ea typeface="黑体" pitchFamily="49" charset="-122"/>
                </a:rPr>
                <a:t>飞机凌空飞去</a:t>
              </a:r>
            </a:p>
          </p:txBody>
        </p:sp>
      </p:grpSp>
      <p:grpSp>
        <p:nvGrpSpPr>
          <p:cNvPr id="6" name="组合 67598"/>
          <p:cNvGrpSpPr/>
          <p:nvPr>
            <p:custDataLst>
              <p:tags r:id="rId8"/>
            </p:custDataLst>
          </p:nvPr>
        </p:nvGrpSpPr>
        <p:grpSpPr>
          <a:xfrm>
            <a:off x="4684691" y="3157136"/>
            <a:ext cx="2878016" cy="1740973"/>
            <a:chOff x="2925" y="2478"/>
            <a:chExt cx="2042" cy="1755"/>
          </a:xfrm>
        </p:grpSpPr>
        <p:pic>
          <p:nvPicPr>
            <p:cNvPr id="21" name="图片 67599" descr="U5546P1032DT20110728152741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22"/>
            <a:stretch>
              <a:fillRect/>
            </a:stretch>
          </p:blipFill>
          <p:spPr bwMode="auto">
            <a:xfrm>
              <a:off x="2925" y="2478"/>
              <a:ext cx="2042" cy="13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2" name="文本框 67600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429" y="3829"/>
              <a:ext cx="1230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黑体" pitchFamily="49" charset="-122"/>
                  <a:ea typeface="黑体" pitchFamily="49" charset="-122"/>
                </a:rPr>
                <a:t>舰船劈波斩浪</a:t>
              </a:r>
            </a:p>
          </p:txBody>
        </p:sp>
      </p:grpSp>
      <p:sp>
        <p:nvSpPr>
          <p:cNvPr id="23" name="矩形 2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095320" y="717812"/>
            <a:ext cx="480131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你知道它们为什么能大展神威吗？</a:t>
            </a:r>
          </a:p>
        </p:txBody>
      </p:sp>
    </p:spTree>
    <p:extLst>
      <p:ext uri="{BB962C8B-B14F-4D97-AF65-F5344CB8AC3E}">
        <p14:creationId xmlns:p14="http://schemas.microsoft.com/office/powerpoint/2010/main" val="313407851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83969" descr="压缩(柴)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9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09100" y="798860"/>
            <a:ext cx="1323975" cy="274915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3" name="文本框 7680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8189" y="361615"/>
            <a:ext cx="164124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压缩冲程</a:t>
            </a:r>
          </a:p>
        </p:txBody>
      </p:sp>
      <p:sp>
        <p:nvSpPr>
          <p:cNvPr id="24" name="文本框 7680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9125" y="2429865"/>
            <a:ext cx="5751046" cy="6479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燃料混合物：压强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，温度</a:t>
            </a:r>
            <a:r>
              <a:rPr lang="zh-CN" altLang="en-US" sz="2400" u="sng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矩形 7680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47688" y="794986"/>
            <a:ext cx="3724096" cy="120330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阀门：进气阀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  排气阀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6" name="矩形 7680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0713" y="1989100"/>
            <a:ext cx="3724096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活塞运动方向：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7" name="矩形 2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61726" y="907090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关闭</a:t>
            </a:r>
          </a:p>
        </p:txBody>
      </p:sp>
      <p:sp>
        <p:nvSpPr>
          <p:cNvPr id="28" name="矩形 2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73890" y="1381010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关闭</a:t>
            </a:r>
          </a:p>
        </p:txBody>
      </p:sp>
      <p:sp>
        <p:nvSpPr>
          <p:cNvPr id="29" name="矩形 2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51189" y="2466910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增大</a:t>
            </a:r>
          </a:p>
        </p:txBody>
      </p:sp>
      <p:sp>
        <p:nvSpPr>
          <p:cNvPr id="30" name="文本框 768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912002" y="1977125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向上</a:t>
            </a:r>
          </a:p>
        </p:txBody>
      </p:sp>
      <p:sp>
        <p:nvSpPr>
          <p:cNvPr id="31" name="矩形 3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65784" y="2485255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升高</a:t>
            </a:r>
          </a:p>
        </p:txBody>
      </p:sp>
      <p:sp>
        <p:nvSpPr>
          <p:cNvPr id="32" name="文本框 768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40312" y="3122038"/>
            <a:ext cx="239236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能量转化：</a:t>
            </a:r>
          </a:p>
        </p:txBody>
      </p:sp>
      <p:sp>
        <p:nvSpPr>
          <p:cNvPr id="33" name="右箭头 768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437501" y="3318726"/>
            <a:ext cx="944563" cy="207169"/>
          </a:xfrm>
          <a:prstGeom prst="rightArrow">
            <a:avLst>
              <a:gd name="adj1" fmla="val 50000"/>
              <a:gd name="adj2" fmla="val 85409"/>
            </a:avLst>
          </a:prstGeom>
          <a:solidFill>
            <a:srgbClr val="FFFF00"/>
          </a:solidFill>
          <a:ln w="25400">
            <a:solidFill>
              <a:srgbClr val="0000FF"/>
            </a:solidFill>
            <a:miter lim="800000"/>
          </a:ln>
        </p:spPr>
        <p:txBody>
          <a:bodyPr/>
          <a:lstStyle/>
          <a:p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文本框 768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067487" y="3122038"/>
            <a:ext cx="1441450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能</a:t>
            </a:r>
          </a:p>
        </p:txBody>
      </p:sp>
      <p:sp>
        <p:nvSpPr>
          <p:cNvPr id="35" name="文本框 768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410639" y="3122038"/>
            <a:ext cx="1546225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能</a:t>
            </a:r>
          </a:p>
        </p:txBody>
      </p:sp>
      <p:sp>
        <p:nvSpPr>
          <p:cNvPr id="36" name="矩形 3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210363" y="3087510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机械</a:t>
            </a:r>
          </a:p>
        </p:txBody>
      </p:sp>
      <p:sp>
        <p:nvSpPr>
          <p:cNvPr id="37" name="矩形 3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748775" y="3085129"/>
            <a:ext cx="492443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</a:t>
            </a:r>
          </a:p>
        </p:txBody>
      </p:sp>
      <p:sp>
        <p:nvSpPr>
          <p:cNvPr id="38" name="TextBox 5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15639" y="3766695"/>
            <a:ext cx="8181474" cy="1167412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活塞压缩空气体积对空气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做功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，空气内能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增大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，温度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升高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，超过柴油着火点。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96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6" grpId="0"/>
      <p:bldP spid="37" grpId="0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84993" descr="做功(柴)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3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660172" y="949046"/>
            <a:ext cx="1647367" cy="335169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3554" name="文本框 8499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41340" y="1020938"/>
            <a:ext cx="5470525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eaLnBrk="0" hangingPunct="0"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在压缩冲程末，从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喷油嘴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喷出的雾状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柴油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遇到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热空气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立即猛烈燃烧，产生高温高压的燃气，推动活塞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向下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运动，并通过连杆带动曲轴转动。</a:t>
            </a:r>
          </a:p>
        </p:txBody>
      </p:sp>
      <p:sp>
        <p:nvSpPr>
          <p:cNvPr id="23555" name="文本框 8499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7251" y="526022"/>
            <a:ext cx="20891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做功冲程</a:t>
            </a:r>
          </a:p>
        </p:txBody>
      </p:sp>
      <p:sp>
        <p:nvSpPr>
          <p:cNvPr id="23556" name="矩形 8499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9751" y="3440556"/>
            <a:ext cx="4031873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活塞运动方向：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84998" name="文本框 8499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128964" y="3386977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向下</a:t>
            </a:r>
          </a:p>
        </p:txBody>
      </p:sp>
      <p:sp>
        <p:nvSpPr>
          <p:cNvPr id="84999" name="矩形 8499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86314" y="4136281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机械</a:t>
            </a:r>
          </a:p>
        </p:txBody>
      </p:sp>
      <p:sp>
        <p:nvSpPr>
          <p:cNvPr id="85000" name="矩形 8499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54264" y="4136281"/>
            <a:ext cx="492443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</a:t>
            </a:r>
          </a:p>
        </p:txBody>
      </p:sp>
      <p:sp>
        <p:nvSpPr>
          <p:cNvPr id="23560" name="文本框 8500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9752" y="4027935"/>
            <a:ext cx="2392363" cy="6479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能量转化：</a:t>
            </a:r>
          </a:p>
        </p:txBody>
      </p:sp>
      <p:sp>
        <p:nvSpPr>
          <p:cNvPr id="23561" name="右箭头 8500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562853" y="4327519"/>
            <a:ext cx="944563" cy="207169"/>
          </a:xfrm>
          <a:prstGeom prst="rightArrow">
            <a:avLst>
              <a:gd name="adj1" fmla="val 50000"/>
              <a:gd name="adj2" fmla="val 85409"/>
            </a:avLst>
          </a:prstGeom>
          <a:solidFill>
            <a:srgbClr val="FFFF00"/>
          </a:solidFill>
          <a:ln w="25400">
            <a:solidFill>
              <a:srgbClr val="0000FF"/>
            </a:solidFill>
            <a:miter lim="800000"/>
          </a:ln>
        </p:spPr>
        <p:txBody>
          <a:bodyPr/>
          <a:lstStyle/>
          <a:p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562" name="文本框 8500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006600" y="4155331"/>
            <a:ext cx="1569660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能</a:t>
            </a:r>
          </a:p>
        </p:txBody>
      </p:sp>
      <p:sp>
        <p:nvSpPr>
          <p:cNvPr id="23563" name="文本框 8500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527550" y="4155331"/>
            <a:ext cx="1569660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能</a:t>
            </a:r>
          </a:p>
        </p:txBody>
      </p:sp>
    </p:spTree>
    <p:extLst>
      <p:ext uri="{BB962C8B-B14F-4D97-AF65-F5344CB8AC3E}">
        <p14:creationId xmlns:p14="http://schemas.microsoft.com/office/powerpoint/2010/main" val="127197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8" grpId="0"/>
      <p:bldP spid="84999" grpId="0"/>
      <p:bldP spid="850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文本框 8601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427903" y="977402"/>
            <a:ext cx="549275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燃烧后的废气</a:t>
            </a:r>
          </a:p>
        </p:txBody>
      </p:sp>
      <p:pic>
        <p:nvPicPr>
          <p:cNvPr id="24578" name="图片 86018" descr="排气(柴)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456226" y="923825"/>
            <a:ext cx="1790700" cy="36576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6020" name="直接连接符 86019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7019914" y="1777502"/>
            <a:ext cx="4572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矩形 7885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9750" y="1535906"/>
            <a:ext cx="3724096" cy="120032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阀门：进气阀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  排气阀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6" name="矩形 7885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4313" y="2866188"/>
            <a:ext cx="3724096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latin typeface="黑体" pitchFamily="49" charset="-122"/>
                <a:ea typeface="黑体" pitchFamily="49" charset="-122"/>
              </a:rPr>
              <a:t>活塞运动方向：</a:t>
            </a:r>
            <a:r>
              <a:rPr lang="zh-CN" altLang="en-US" sz="2400" u="sng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7" name="矩形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71776" y="1600268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关闭</a:t>
            </a:r>
          </a:p>
        </p:txBody>
      </p:sp>
      <p:sp>
        <p:nvSpPr>
          <p:cNvPr id="18" name="矩形 1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92402" y="2107021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打开</a:t>
            </a:r>
          </a:p>
        </p:txBody>
      </p:sp>
      <p:sp>
        <p:nvSpPr>
          <p:cNvPr id="19" name="文本框 7885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80801" y="2811419"/>
            <a:ext cx="800219" cy="46280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向上</a:t>
            </a:r>
          </a:p>
        </p:txBody>
      </p:sp>
      <p:sp>
        <p:nvSpPr>
          <p:cNvPr id="20" name="文本框 7885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34441" y="802717"/>
            <a:ext cx="27590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排气冲程</a:t>
            </a:r>
          </a:p>
        </p:txBody>
      </p:sp>
    </p:spTree>
    <p:extLst>
      <p:ext uri="{BB962C8B-B14F-4D97-AF65-F5344CB8AC3E}">
        <p14:creationId xmlns:p14="http://schemas.microsoft.com/office/powerpoint/2010/main" val="227654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8704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12179" y="528656"/>
            <a:ext cx="30607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内燃机的启动</a:t>
            </a:r>
          </a:p>
        </p:txBody>
      </p:sp>
      <p:sp>
        <p:nvSpPr>
          <p:cNvPr id="25602" name="文本框 8704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57775" y="1160038"/>
            <a:ext cx="7991475" cy="34247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四冲程内燃机的一个工作循环中，只有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做功冲程</a:t>
            </a:r>
            <a:r>
              <a:rPr lang="zh-CN" altLang="en-US" sz="24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是燃气推动活塞做功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，其他三个冲程是辅助冲程，要靠安装在曲轴上的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飞轮的惯性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来完成。</a:t>
            </a:r>
            <a:endParaRPr lang="en-US" altLang="zh-CN" sz="2400" smtClean="0">
              <a:latin typeface="黑体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 所以，内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燃机不能自行启动。开始运转时，要靠外力使飞轮和曲轴转动起来，由曲轴通过连杆带动活塞运动，以后内燃机才能自己工作。</a:t>
            </a:r>
          </a:p>
        </p:txBody>
      </p:sp>
    </p:spTree>
    <p:extLst>
      <p:ext uri="{BB962C8B-B14F-4D97-AF65-F5344CB8AC3E}">
        <p14:creationId xmlns:p14="http://schemas.microsoft.com/office/powerpoint/2010/main" val="166317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矩形 8806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9391" y="1233438"/>
            <a:ext cx="8174599" cy="28694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(1)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汽油机的应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用</a:t>
            </a:r>
            <a:endParaRPr lang="en-US" altLang="zh-CN" sz="2400" smtClean="0">
              <a:latin typeface="黑体" pitchFamily="49" charset="-122"/>
              <a:ea typeface="黑体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汽油机比较轻巧，常用在汽车、飞机和小型农业机械上面。</a:t>
            </a:r>
            <a:endParaRPr lang="en-US" altLang="zh-CN" sz="2400" smtClean="0">
              <a:solidFill>
                <a:srgbClr val="0000FF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(2)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柴油机的应用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柴油比较便宜，但柴油机比较笨重，主要用在载重汽车、拖拉机、坦克上面。</a:t>
            </a:r>
          </a:p>
        </p:txBody>
      </p:sp>
      <p:sp>
        <p:nvSpPr>
          <p:cNvPr id="26628" name="文本框 8806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1814" y="632341"/>
            <a:ext cx="30607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内燃机的应用</a:t>
            </a:r>
          </a:p>
        </p:txBody>
      </p:sp>
    </p:spTree>
    <p:extLst>
      <p:ext uri="{BB962C8B-B14F-4D97-AF65-F5344CB8AC3E}">
        <p14:creationId xmlns:p14="http://schemas.microsoft.com/office/powerpoint/2010/main" val="293271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8908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68538" y="935597"/>
            <a:ext cx="5177291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汽油机和柴油机的异同点比较</a:t>
            </a:r>
          </a:p>
        </p:txBody>
      </p:sp>
      <p:graphicFrame>
        <p:nvGraphicFramePr>
          <p:cNvPr id="89091" name="表格 8909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07885" y="1669492"/>
          <a:ext cx="7400925" cy="2953941"/>
        </p:xfrm>
        <a:graphic>
          <a:graphicData uri="http://schemas.openxmlformats.org/drawingml/2006/table">
            <a:tbl>
              <a:tblPr/>
              <a:tblGrid>
                <a:gridCol w="1401763"/>
                <a:gridCol w="1827212"/>
                <a:gridCol w="2127250"/>
                <a:gridCol w="2044700"/>
              </a:tblGrid>
              <a:tr h="42029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     </a:t>
                      </a: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种类</a:t>
                      </a: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汽油机</a:t>
                      </a: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柴油机</a:t>
                      </a: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2697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相同点</a:t>
                      </a: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20291">
                <a:tc rowSpan="4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同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点</a:t>
                      </a: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构 造</a:t>
                      </a: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燃 料</a:t>
                      </a: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62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吸入气体</a:t>
                      </a: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578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点火方式</a:t>
                      </a: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000" marR="90000" marT="35100" marB="351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9125" name="矩形 8912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49334" y="2244563"/>
            <a:ext cx="5057795" cy="40110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都是内燃机，一个工作循环都经历四个冲程</a:t>
            </a:r>
          </a:p>
        </p:txBody>
      </p:sp>
      <p:sp>
        <p:nvSpPr>
          <p:cNvPr id="89126" name="矩形 8912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55972" y="2763676"/>
            <a:ext cx="954107" cy="40110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火花塞</a:t>
            </a:r>
          </a:p>
        </p:txBody>
      </p:sp>
      <p:sp>
        <p:nvSpPr>
          <p:cNvPr id="89127" name="矩形 8912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45134" y="2791060"/>
            <a:ext cx="954107" cy="40110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喷油嘴</a:t>
            </a:r>
          </a:p>
        </p:txBody>
      </p:sp>
      <p:sp>
        <p:nvSpPr>
          <p:cNvPr id="89128" name="矩形 8912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22659" y="3181585"/>
            <a:ext cx="697627" cy="40110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汽油</a:t>
            </a:r>
          </a:p>
        </p:txBody>
      </p:sp>
      <p:sp>
        <p:nvSpPr>
          <p:cNvPr id="89129" name="矩形 8912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56259" y="3207779"/>
            <a:ext cx="697627" cy="40110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柴油</a:t>
            </a:r>
          </a:p>
        </p:txBody>
      </p:sp>
      <p:sp>
        <p:nvSpPr>
          <p:cNvPr id="89130" name="矩形 8912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284508" y="3649500"/>
            <a:ext cx="1467068" cy="40110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汽油和空气</a:t>
            </a:r>
          </a:p>
        </p:txBody>
      </p:sp>
      <p:sp>
        <p:nvSpPr>
          <p:cNvPr id="89131" name="矩形 8913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854672" y="3613782"/>
            <a:ext cx="697627" cy="40110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空气</a:t>
            </a:r>
          </a:p>
        </p:txBody>
      </p:sp>
      <p:sp>
        <p:nvSpPr>
          <p:cNvPr id="89132" name="矩形 8913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605184" y="4154326"/>
            <a:ext cx="954107" cy="40110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点燃式</a:t>
            </a:r>
          </a:p>
        </p:txBody>
      </p:sp>
      <p:sp>
        <p:nvSpPr>
          <p:cNvPr id="89133" name="矩形 8913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711797" y="4135276"/>
            <a:ext cx="954107" cy="40110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压燃式</a:t>
            </a:r>
          </a:p>
        </p:txBody>
      </p:sp>
      <p:grpSp>
        <p:nvGrpSpPr>
          <p:cNvPr id="2" name="组合 3"/>
          <p:cNvGrpSpPr/>
          <p:nvPr>
            <p:custDataLst>
              <p:tags r:id="rId12"/>
            </p:custDataLst>
          </p:nvPr>
        </p:nvGrpSpPr>
        <p:grpSpPr>
          <a:xfrm>
            <a:off x="594611" y="373974"/>
            <a:ext cx="1674202" cy="448224"/>
            <a:chOff x="1054" y="1649"/>
            <a:chExt cx="2710" cy="775"/>
          </a:xfrm>
        </p:grpSpPr>
        <p:sp>
          <p:nvSpPr>
            <p:cNvPr id="18" name="流程图: 文档 17"/>
            <p:cNvSpPr/>
            <p:nvPr>
              <p:custDataLst>
                <p:tags r:id="rId13"/>
              </p:custDataLst>
            </p:nvPr>
          </p:nvSpPr>
          <p:spPr>
            <a:xfrm>
              <a:off x="1054" y="1709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文本框 4101"/>
            <p:cNvSpPr txBox="1"/>
            <p:nvPr>
              <p:custDataLst>
                <p:tags r:id="rId14"/>
              </p:custDataLst>
            </p:nvPr>
          </p:nvSpPr>
          <p:spPr>
            <a:xfrm>
              <a:off x="1065" y="1649"/>
              <a:ext cx="2699" cy="6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归纳与总结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281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9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9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9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9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9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9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25" grpId="0"/>
      <p:bldP spid="89126" grpId="0"/>
      <p:bldP spid="89127" grpId="0"/>
      <p:bldP spid="89128" grpId="0"/>
      <p:bldP spid="89129" grpId="0"/>
      <p:bldP spid="89130" grpId="0"/>
      <p:bldP spid="89131" grpId="0"/>
      <p:bldP spid="89132" grpId="0"/>
      <p:bldP spid="891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9216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53611" y="1181789"/>
            <a:ext cx="7200900" cy="311894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Shape 108"/>
          <p:cNvSpPr/>
          <p:nvPr>
            <p:custDataLst>
              <p:tags r:id="rId2"/>
            </p:custDataLst>
          </p:nvPr>
        </p:nvSpPr>
        <p:spPr>
          <a:xfrm>
            <a:off x="217951" y="148051"/>
            <a:ext cx="607073" cy="492925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>
            <p:custDataLst>
              <p:tags r:id="rId3"/>
            </p:custDataLst>
          </p:nvPr>
        </p:nvSpPr>
        <p:spPr>
          <a:xfrm>
            <a:off x="127136" y="127236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2800" smtClean="0">
                <a:solidFill>
                  <a:schemeClr val="bg1"/>
                </a:solidFill>
                <a:latin typeface="Helvetica"/>
                <a:ea typeface="方正舒体" panose="02010601030101010101" pitchFamily="2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6" name="文本框 1"/>
          <p:cNvSpPr txBox="1"/>
          <p:nvPr>
            <p:custDataLst>
              <p:tags r:id="rId4"/>
            </p:custDataLst>
          </p:nvPr>
        </p:nvSpPr>
        <p:spPr>
          <a:xfrm>
            <a:off x="1074608" y="161697"/>
            <a:ext cx="1323437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小结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951015" y="61894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06995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>
            <p:custDataLst>
              <p:tags r:id="rId1"/>
            </p:custDataLst>
          </p:nvPr>
        </p:nvSpPr>
        <p:spPr>
          <a:xfrm>
            <a:off x="217951" y="148051"/>
            <a:ext cx="607073" cy="492925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/>
          <p:cNvSpPr/>
          <p:nvPr>
            <p:custDataLst>
              <p:tags r:id="rId2"/>
            </p:custDataLst>
          </p:nvPr>
        </p:nvSpPr>
        <p:spPr>
          <a:xfrm>
            <a:off x="127136" y="127236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2800" noProof="0" smtClean="0">
                <a:solidFill>
                  <a:schemeClr val="bg1"/>
                </a:solidFill>
                <a:latin typeface="Helvetica"/>
                <a:ea typeface="方正舒体" panose="02010601030101010101" pitchFamily="2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文本框 1"/>
          <p:cNvSpPr txBox="1"/>
          <p:nvPr>
            <p:custDataLst>
              <p:tags r:id="rId3"/>
            </p:custDataLst>
          </p:nvPr>
        </p:nvSpPr>
        <p:spPr>
          <a:xfrm>
            <a:off x="1074608" y="161697"/>
            <a:ext cx="1323437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典例分析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951015" y="61894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05637" y="807221"/>
            <a:ext cx="8202099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2020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宁夏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2020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春节期间热映的《流浪地球》被誉为开启了中国科幻电影元年。这部电影讲述了多年以后太阳急速衰老膨胀，无法再给地球提供能量，人类为了拯救地球而点燃木星周围的可燃气体，逃离太阳系的故事。其中“点燃木星”将地球推开相当于内燃机的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．吸气冲程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	B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．压缩冲程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．做功冲程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	D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．排气冲程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54139" y="3129617"/>
            <a:ext cx="58478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Ｃ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286526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19386" y="779747"/>
            <a:ext cx="8318978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2020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昆明）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如图是汽油机工作的四个冲程，其中表示排气冲程的是（　　）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．甲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．乙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．丙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．丁</a:t>
            </a:r>
          </a:p>
        </p:txBody>
      </p:sp>
      <p:pic>
        <p:nvPicPr>
          <p:cNvPr id="29698" name="图片24" descr="菁优网：http://www.jyeoo.com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4111362" y="2370919"/>
            <a:ext cx="3645318" cy="1626561"/>
          </a:xfrm>
          <a:prstGeom prst="rect">
            <a:avLst/>
          </a:prstGeom>
          <a:noFill/>
        </p:spPr>
      </p:pic>
      <p:sp>
        <p:nvSpPr>
          <p:cNvPr id="4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92172" y="1468596"/>
            <a:ext cx="58478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Ｃ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654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71260" y="323862"/>
            <a:ext cx="8415231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2020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武汉）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如图所示是四冲程汽油机的剖面图，关于其四个冲程的描述正确的是（　　）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．吸气冲程中，汽油和空气的混合物进入汽缸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endParaRPr lang="zh-CN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．压缩冲程中，通过做功的方式使汽缸内气体的内能减小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．做功冲程中，燃料释放的能量绝大部分转化为机械能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．排气冲程中，废气带走了燃料释放的能量的极少部分</a:t>
            </a:r>
          </a:p>
        </p:txBody>
      </p:sp>
      <p:pic>
        <p:nvPicPr>
          <p:cNvPr id="30722" name="图片24" descr="菁优网：http://www.jyeoo.com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3966987" y="3742467"/>
            <a:ext cx="1514475" cy="12699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79721" y="979249"/>
            <a:ext cx="58478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Ａ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42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TextBox 2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67537" y="4046953"/>
            <a:ext cx="381635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>
                <a:latin typeface="黑体" pitchFamily="49" charset="-122"/>
                <a:ea typeface="黑体" pitchFamily="49" charset="-122"/>
              </a:rPr>
              <a:t>内能做功转化为机械能</a:t>
            </a:r>
            <a:endParaRPr lang="zh-CN" altLang="en-US" sz="2800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8202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50907" y="1478522"/>
            <a:ext cx="492443" cy="186928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</a:rPr>
              <a:t>点击播放视频</a:t>
            </a:r>
          </a:p>
        </p:txBody>
      </p:sp>
      <p:pic>
        <p:nvPicPr>
          <p:cNvPr id="8203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7225847" y="3315657"/>
            <a:ext cx="495300" cy="521494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2" name="组合 3"/>
          <p:cNvGrpSpPr/>
          <p:nvPr>
            <p:custDataLst>
              <p:tags r:id="rId4"/>
            </p:custDataLst>
          </p:nvPr>
        </p:nvGrpSpPr>
        <p:grpSpPr>
          <a:xfrm>
            <a:off x="512108" y="339514"/>
            <a:ext cx="1674202" cy="448224"/>
            <a:chOff x="1054" y="1649"/>
            <a:chExt cx="2710" cy="775"/>
          </a:xfrm>
        </p:grpSpPr>
        <p:sp>
          <p:nvSpPr>
            <p:cNvPr id="23" name="流程图: 文档 22"/>
            <p:cNvSpPr/>
            <p:nvPr>
              <p:custDataLst>
                <p:tags r:id="rId7"/>
              </p:custDataLst>
            </p:nvPr>
          </p:nvSpPr>
          <p:spPr>
            <a:xfrm>
              <a:off x="1054" y="1709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5" name="文本框 4101"/>
            <p:cNvSpPr txBox="1"/>
            <p:nvPr>
              <p:custDataLst>
                <p:tags r:id="rId8"/>
              </p:custDataLst>
            </p:nvPr>
          </p:nvSpPr>
          <p:spPr>
            <a:xfrm>
              <a:off x="1065" y="1649"/>
              <a:ext cx="2699" cy="6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观察与思考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9" name="内能做功转化为机械能.wmv">
            <a:hlinkClick r:id="" action="ppaction://media"/>
          </p:cNvPr>
          <p:cNvPicPr>
            <a:picLocks noRot="1" noChangeAspect="1"/>
          </p:cNvPicPr>
          <p:nvPr>
            <a:videoFile r:link="rId5"/>
            <p:custDataLst>
              <p:tags r:id="rId6"/>
            </p:custDataLst>
            <p:extLst/>
          </p:nvPr>
        </p:nvPicPr>
        <p:blipFill>
          <a:blip r:embed="rId11"/>
          <a:stretch>
            <a:fillRect/>
          </a:stretch>
        </p:blipFill>
        <p:spPr>
          <a:xfrm>
            <a:off x="2447567" y="1184694"/>
            <a:ext cx="3891356" cy="259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3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19388" y="704834"/>
            <a:ext cx="8415230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2020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上杭期末）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关于热机，下列说法正确的是（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．吸气冲程中，汽油机和柴油机吸入的都是空气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endParaRPr lang="zh-CN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．做功冲程是把机械能转化为内能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endParaRPr lang="zh-CN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．做功冲程是依靠飞轮的惯性完成的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endParaRPr lang="zh-CN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．柴油机有喷油嘴而没有火花塞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27318" y="820728"/>
            <a:ext cx="58478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Ｄ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641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9113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9374" y="788194"/>
            <a:ext cx="8496300" cy="34247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根据汽油机和柴油机的区别，下列说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法正确的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是（      ）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压缩冲程是内能转化为机械能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汽油机吸入的是空气，柴油机吸入的是空气和柴油的混合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吸气冲程是内能转化为机械能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汽油机汽缸顶部有一个火花塞，柴油机汽缸顶部是一个喷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  油嘴</a:t>
            </a:r>
          </a:p>
        </p:txBody>
      </p:sp>
      <p:sp>
        <p:nvSpPr>
          <p:cNvPr id="91141" name="矩形 9114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17316" y="889649"/>
            <a:ext cx="62603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Ｄ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372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9011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5640" y="685716"/>
            <a:ext cx="8222723" cy="34247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单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缸四冲程内燃机完成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个冲程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关于做功和飞轮转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动的情况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下列说法正确的是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(     )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做功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飞轮转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周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做功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飞轮转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周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做功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飞轮转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周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做功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飞轮转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周 </a:t>
            </a:r>
          </a:p>
        </p:txBody>
      </p:sp>
      <p:sp>
        <p:nvSpPr>
          <p:cNvPr id="90115" name="文本框 901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46733" y="1340913"/>
            <a:ext cx="3898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00489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9113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6875" y="876300"/>
            <a:ext cx="8262938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某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四冲程汽油机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曲轴转速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1200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则该汽油机每秒</a:t>
            </a:r>
          </a:p>
          <a:p>
            <a:pPr>
              <a:lnSpc>
                <a:spcPct val="20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做功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个冲程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飞轮转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周。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1140" name="文本框 9113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697687" y="1637311"/>
            <a:ext cx="651140" cy="6479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en-US" altLang="zh-CN" sz="24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91142" name="矩形 9114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57375" y="1771852"/>
            <a:ext cx="64953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91143" name="矩形 9114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27449" y="1778996"/>
            <a:ext cx="5715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4636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/>
      <p:bldP spid="91142" grpId="0"/>
      <p:bldP spid="9114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12511" y="422253"/>
            <a:ext cx="8415230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．（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2020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秋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•宜兴市期末）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如图所示的四幅图，甲、乙实验中与汽油机压缩冲程原理相同的是图</a:t>
            </a:r>
            <a:r>
              <a:rPr lang="zh-CN" altLang="zh-CN" sz="24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4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所示的演示的实验；丙、丁两图中表示汽油机做功冲程的是图</a:t>
            </a:r>
            <a:r>
              <a:rPr lang="zh-CN" altLang="zh-CN" sz="24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4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。一台单缸四冲程汽油机，飞轮转速是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2400r/min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，该汽油机每秒内做功</a:t>
            </a:r>
            <a:r>
              <a:rPr lang="zh-CN" altLang="zh-CN" sz="24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4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次，汽油的热值为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4.6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en-US" altLang="zh-CN" sz="2400" baseline="30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J/kg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，完全燃烧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200g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汽油放出的热量为</a:t>
            </a:r>
            <a:r>
              <a:rPr lang="zh-CN" altLang="zh-CN" sz="24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4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46" name="图片24" descr="菁优网：http://www.jyeoo.com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4709505" y="3283031"/>
            <a:ext cx="3387247" cy="16559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5581159" y="1097785"/>
            <a:ext cx="441146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乙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818693" y="1669838"/>
            <a:ext cx="441146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丙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374471" y="2765699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20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940038" y="3296398"/>
            <a:ext cx="11112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9.2</a:t>
            </a:r>
            <a:r>
              <a:rPr lang="zh-CN" altLang="zh-CN" sz="2000" smtClean="0">
                <a:solidFill>
                  <a:srgbClr val="FF0000"/>
                </a:solidFill>
              </a:rPr>
              <a:t>×</a:t>
            </a:r>
            <a:r>
              <a:rPr lang="en-US" altLang="zh-CN" sz="2000" smtClean="0">
                <a:solidFill>
                  <a:srgbClr val="FF0000"/>
                </a:solidFill>
              </a:rPr>
              <a:t>10</a:t>
            </a:r>
            <a:r>
              <a:rPr lang="en-US" altLang="zh-CN" sz="2000" baseline="30000" smtClean="0">
                <a:solidFill>
                  <a:srgbClr val="FF0000"/>
                </a:solidFill>
              </a:rPr>
              <a:t>6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31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30009" y="240159"/>
            <a:ext cx="8449605" cy="4257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．（</a:t>
            </a:r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2020</a:t>
            </a:r>
            <a:r>
              <a:rPr lang="zh-CN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西湖区期末）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老师用如图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所示实验装置，加热试管使水沸腾，发现试管上方的小风车，开始不停地转动；由此引出以下问题，请利用所学的知识回答。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）图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实验中能量转化方式与图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中汽油机的</a:t>
            </a:r>
            <a:r>
              <a:rPr lang="zh-CN" altLang="en-US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冲程相同？</a:t>
            </a:r>
            <a:r>
              <a:rPr lang="zh-CN" altLang="zh-CN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）某四冲程汽油机的功率为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36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千瓦，做功冲程每次对外做功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800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焦耳，则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秒钟内该汽油机能完成</a:t>
            </a:r>
            <a:r>
              <a:rPr lang="zh-CN" altLang="zh-CN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个冲程，此汽油机飞轮转速为</a:t>
            </a:r>
            <a:r>
              <a:rPr lang="zh-CN" altLang="zh-CN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zh-CN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转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分。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）如图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所示的是等质量两种液体吸收的热量与温度变化情况的图象。根据图中提供的信息判断，这两种液体中，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r>
              <a:rPr lang="zh-CN" altLang="zh-CN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0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液体作汽车冷却液效果会更好。</a:t>
            </a:r>
          </a:p>
        </p:txBody>
      </p:sp>
      <p:pic>
        <p:nvPicPr>
          <p:cNvPr id="32770" name="图片24" descr="菁优网：http://www.jyeoo.com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5362645" y="3653169"/>
            <a:ext cx="3561264" cy="11162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5801166" y="1662945"/>
            <a:ext cx="441146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丁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379781" y="2572717"/>
            <a:ext cx="574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180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7317022" y="2600286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5400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181039" y="3958050"/>
            <a:ext cx="441146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乙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08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66062" y="1207060"/>
            <a:ext cx="1627369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学习目标</a:t>
            </a:r>
            <a:endParaRPr lang="zh-CN" altLang="en-US"/>
          </a:p>
        </p:txBody>
      </p:sp>
      <p:sp>
        <p:nvSpPr>
          <p:cNvPr id="6146" name="文本框 9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00113" y="2030837"/>
            <a:ext cx="698500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知道热机的概念；初步了解热机的工作原理。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了解汽油机的构造和工作过程。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了解柴油机的构造和工作过程。</a:t>
            </a:r>
            <a:endParaRPr lang="en-US" altLang="zh-CN" sz="2400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Shape 108"/>
          <p:cNvSpPr/>
          <p:nvPr>
            <p:custDataLst>
              <p:tags r:id="rId3"/>
            </p:custDataLst>
          </p:nvPr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/>
          <p:cNvSpPr/>
          <p:nvPr>
            <p:custDataLst>
              <p:tags r:id="rId4"/>
            </p:custDataLst>
          </p:nvPr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2040204020203" charset="-122"/>
              <a:ea typeface="微软雅黑" panose="020B0503020204020204" charset="-122"/>
              <a:sym typeface="微软雅黑" panose="020B0502040204020203" charset="-122"/>
            </a:endParaRPr>
          </a:p>
        </p:txBody>
      </p:sp>
      <p:sp>
        <p:nvSpPr>
          <p:cNvPr id="10" name="Shape 108"/>
          <p:cNvSpPr/>
          <p:nvPr>
            <p:custDataLst>
              <p:tags r:id="rId5"/>
            </p:custDataLst>
          </p:nvPr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11" name="Shape 112"/>
          <p:cNvSpPr/>
          <p:nvPr>
            <p:custDataLst>
              <p:tags r:id="rId6"/>
            </p:custDataLst>
          </p:nvPr>
        </p:nvSpPr>
        <p:spPr>
          <a:xfrm>
            <a:off x="391426" y="353128"/>
            <a:ext cx="243014" cy="24683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sz="1000" smtClean="0">
                <a:solidFill>
                  <a:srgbClr val="FFFFFF"/>
                </a:solidFill>
              </a:rPr>
              <a:t>1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12" name="Shape 120"/>
          <p:cNvSpPr/>
          <p:nvPr>
            <p:custDataLst>
              <p:tags r:id="rId7"/>
            </p:custDataLst>
          </p:nvPr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03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68609" descr="10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6691422" y="1161194"/>
            <a:ext cx="2087563" cy="18895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170" name="矩形 686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5813" y="1469309"/>
            <a:ext cx="669607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如图所示，在试管中装些水，用橡胶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塞</a:t>
            </a:r>
            <a:endParaRPr lang="en-US" altLang="zh-CN" sz="2400" smtClean="0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塞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住管口，加热使水沸腾，观察现象。</a:t>
            </a:r>
          </a:p>
        </p:txBody>
      </p:sp>
      <p:sp>
        <p:nvSpPr>
          <p:cNvPr id="68615" name="矩形 686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2985" y="2806602"/>
            <a:ext cx="56896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木塞被弹出，试管口处有“白雾”出现。</a:t>
            </a:r>
          </a:p>
        </p:txBody>
      </p:sp>
      <p:sp>
        <p:nvSpPr>
          <p:cNvPr id="68616" name="矩形 686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1437" y="3336495"/>
            <a:ext cx="78486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酒精灯燃烧时化学能转化为内能，传给水和水蒸气；水蒸气把塞子冲出去，内能转化为塞子的动能。</a:t>
            </a:r>
          </a:p>
        </p:txBody>
      </p:sp>
      <p:sp>
        <p:nvSpPr>
          <p:cNvPr id="16" name="文本框 615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03436" y="884514"/>
            <a:ext cx="162095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一、热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机</a:t>
            </a:r>
          </a:p>
        </p:txBody>
      </p:sp>
      <p:sp>
        <p:nvSpPr>
          <p:cNvPr id="17" name="Shape 108"/>
          <p:cNvSpPr/>
          <p:nvPr>
            <p:custDataLst>
              <p:tags r:id="rId6"/>
            </p:custDataLst>
          </p:nvPr>
        </p:nvSpPr>
        <p:spPr>
          <a:xfrm>
            <a:off x="217951" y="148051"/>
            <a:ext cx="607073" cy="492925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Shape 112"/>
          <p:cNvSpPr/>
          <p:nvPr>
            <p:custDataLst>
              <p:tags r:id="rId7"/>
            </p:custDataLst>
          </p:nvPr>
        </p:nvSpPr>
        <p:spPr>
          <a:xfrm>
            <a:off x="127136" y="127236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2800" smtClean="0">
                <a:solidFill>
                  <a:schemeClr val="bg1"/>
                </a:solidFill>
                <a:latin typeface="Helvetica"/>
                <a:ea typeface="方正舒体" panose="02010601030101010101" pitchFamily="2" charset="-122"/>
              </a:rPr>
              <a:t>2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9" name="文本框 1"/>
          <p:cNvSpPr txBox="1"/>
          <p:nvPr>
            <p:custDataLst>
              <p:tags r:id="rId8"/>
            </p:custDataLst>
          </p:nvPr>
        </p:nvSpPr>
        <p:spPr>
          <a:xfrm>
            <a:off x="1074608" y="161697"/>
            <a:ext cx="1323437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</a:t>
            </a:r>
            <a:r>
              <a:rPr lang="zh-CN" altLang="en-US" sz="2400" noProof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9"/>
            </p:custDataLst>
          </p:nvPr>
        </p:nvCxnSpPr>
        <p:spPr>
          <a:xfrm>
            <a:off x="951015" y="61894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443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/>
      <p:bldP spid="686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6963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6810" y="1019779"/>
            <a:ext cx="8281987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人们发现内能可以做功，并制造了各种利用内能做功的机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械</a:t>
            </a:r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热机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8198" name="Picture 6" descr="14-1-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4510125" y="2220703"/>
            <a:ext cx="3279895" cy="23062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" name="组合 3"/>
          <p:cNvGrpSpPr/>
          <p:nvPr>
            <p:custDataLst>
              <p:tags r:id="rId3"/>
            </p:custDataLst>
          </p:nvPr>
        </p:nvGrpSpPr>
        <p:grpSpPr>
          <a:xfrm>
            <a:off x="512108" y="339513"/>
            <a:ext cx="1674202" cy="448224"/>
            <a:chOff x="1054" y="1649"/>
            <a:chExt cx="2710" cy="775"/>
          </a:xfrm>
        </p:grpSpPr>
        <p:sp>
          <p:nvSpPr>
            <p:cNvPr id="9" name="流程图: 文档 8"/>
            <p:cNvSpPr/>
            <p:nvPr>
              <p:custDataLst>
                <p:tags r:id="rId4"/>
              </p:custDataLst>
            </p:nvPr>
          </p:nvSpPr>
          <p:spPr>
            <a:xfrm>
              <a:off x="1054" y="1709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文本框 4101"/>
            <p:cNvSpPr txBox="1"/>
            <p:nvPr>
              <p:custDataLst>
                <p:tags r:id="rId5"/>
              </p:custDataLst>
            </p:nvPr>
          </p:nvSpPr>
          <p:spPr>
            <a:xfrm>
              <a:off x="1065" y="1649"/>
              <a:ext cx="2699" cy="6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归纳与总结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807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7065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2876" y="445412"/>
            <a:ext cx="810101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利</a:t>
            </a:r>
            <a:r>
              <a:rPr lang="zh-CN" altLang="en-US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用内能做功的机器有很多，例如蒸汽机、内燃机、汽轮机、喷气发动机等。</a:t>
            </a:r>
            <a:endParaRPr lang="en-US" altLang="zh-CN" sz="2400">
              <a:solidFill>
                <a:schemeClr val="tx1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70661"/>
          <p:cNvGrpSpPr/>
          <p:nvPr>
            <p:custDataLst>
              <p:tags r:id="rId2"/>
            </p:custDataLst>
          </p:nvPr>
        </p:nvGrpSpPr>
        <p:grpSpPr>
          <a:xfrm>
            <a:off x="611190" y="1653779"/>
            <a:ext cx="2812655" cy="1649754"/>
            <a:chOff x="0" y="0"/>
            <a:chExt cx="1905" cy="1498"/>
          </a:xfrm>
        </p:grpSpPr>
        <p:pic>
          <p:nvPicPr>
            <p:cNvPr id="9219" name="图片 70662" descr="内火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5"/>
            <a:stretch>
              <a:fillRect/>
            </a:stretch>
          </p:blipFill>
          <p:spPr bwMode="auto">
            <a:xfrm>
              <a:off x="0" y="0"/>
              <a:ext cx="1905" cy="108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220" name="矩形 7066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63" y="1134"/>
              <a:ext cx="1270" cy="3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蒸汽机车</a:t>
              </a:r>
            </a:p>
          </p:txBody>
        </p:sp>
      </p:grpSp>
      <p:grpSp>
        <p:nvGrpSpPr>
          <p:cNvPr id="3" name="组合 70664"/>
          <p:cNvGrpSpPr/>
          <p:nvPr>
            <p:custDataLst>
              <p:tags r:id="rId3"/>
            </p:custDataLst>
          </p:nvPr>
        </p:nvGrpSpPr>
        <p:grpSpPr>
          <a:xfrm>
            <a:off x="3699509" y="2407898"/>
            <a:ext cx="2894013" cy="1774031"/>
            <a:chOff x="107" y="0"/>
            <a:chExt cx="1823" cy="1490"/>
          </a:xfrm>
        </p:grpSpPr>
        <p:pic>
          <p:nvPicPr>
            <p:cNvPr id="9222" name="图片 70665" descr="哇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6"/>
            <a:srcRect l="5433" r="1638"/>
            <a:stretch>
              <a:fillRect/>
            </a:stretch>
          </p:blipFill>
          <p:spPr bwMode="auto">
            <a:xfrm>
              <a:off x="107" y="0"/>
              <a:ext cx="1823" cy="11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223" name="矩形 70666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81" y="1153"/>
              <a:ext cx="1497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 喷气发动机</a:t>
              </a:r>
            </a:p>
          </p:txBody>
        </p:sp>
      </p:grpSp>
      <p:grpSp>
        <p:nvGrpSpPr>
          <p:cNvPr id="4" name="组合 70667"/>
          <p:cNvGrpSpPr/>
          <p:nvPr>
            <p:custDataLst>
              <p:tags r:id="rId4"/>
            </p:custDataLst>
          </p:nvPr>
        </p:nvGrpSpPr>
        <p:grpSpPr>
          <a:xfrm>
            <a:off x="6652772" y="1338667"/>
            <a:ext cx="2339975" cy="3501629"/>
            <a:chOff x="0" y="0"/>
            <a:chExt cx="1474" cy="2941"/>
          </a:xfrm>
        </p:grpSpPr>
        <p:pic>
          <p:nvPicPr>
            <p:cNvPr id="9225" name="图片 70668" descr="正火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7"/>
            <a:stretch>
              <a:fillRect/>
            </a:stretch>
          </p:blipFill>
          <p:spPr bwMode="auto">
            <a:xfrm>
              <a:off x="91" y="0"/>
              <a:ext cx="1225" cy="25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226" name="矩形 70669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0" y="2604"/>
              <a:ext cx="1474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 火箭发动机</a:t>
              </a:r>
            </a:p>
          </p:txBody>
        </p:sp>
      </p:grpSp>
      <p:grpSp>
        <p:nvGrpSpPr>
          <p:cNvPr id="5" name="组合 70670"/>
          <p:cNvGrpSpPr/>
          <p:nvPr>
            <p:custDataLst>
              <p:tags r:id="rId5"/>
            </p:custDataLst>
          </p:nvPr>
        </p:nvGrpSpPr>
        <p:grpSpPr>
          <a:xfrm>
            <a:off x="539751" y="3274219"/>
            <a:ext cx="2959721" cy="1701588"/>
            <a:chOff x="0" y="0"/>
            <a:chExt cx="1996" cy="1508"/>
          </a:xfrm>
        </p:grpSpPr>
        <p:pic>
          <p:nvPicPr>
            <p:cNvPr id="9228" name="图片 70671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8"/>
            <a:stretch>
              <a:fillRect/>
            </a:stretch>
          </p:blipFill>
          <p:spPr bwMode="auto">
            <a:xfrm>
              <a:off x="91" y="0"/>
              <a:ext cx="1841" cy="11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229" name="矩形 70672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0" y="1153"/>
              <a:ext cx="1996" cy="3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 火电站的汽轮机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328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7" name="文本框 7168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42436" y="1187037"/>
            <a:ext cx="84455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燃料直接在发动机汽缸内燃烧产生动力的热机，叫作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内燃机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内燃机中最常见的是</a:t>
            </a:r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汽油机和柴油机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smtClean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3"/>
          <p:cNvGrpSpPr/>
          <p:nvPr>
            <p:custDataLst>
              <p:tags r:id="rId2"/>
            </p:custDataLst>
          </p:nvPr>
        </p:nvGrpSpPr>
        <p:grpSpPr>
          <a:xfrm>
            <a:off x="683988" y="463574"/>
            <a:ext cx="1674202" cy="448224"/>
            <a:chOff x="1054" y="1649"/>
            <a:chExt cx="2710" cy="775"/>
          </a:xfrm>
        </p:grpSpPr>
        <p:sp>
          <p:nvSpPr>
            <p:cNvPr id="9" name="流程图: 文档 8"/>
            <p:cNvSpPr/>
            <p:nvPr>
              <p:custDataLst>
                <p:tags r:id="rId6"/>
              </p:custDataLst>
            </p:nvPr>
          </p:nvSpPr>
          <p:spPr>
            <a:xfrm>
              <a:off x="1054" y="1709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文本框 4101"/>
            <p:cNvSpPr txBox="1"/>
            <p:nvPr>
              <p:custDataLst>
                <p:tags r:id="rId7"/>
              </p:custDataLst>
            </p:nvPr>
          </p:nvSpPr>
          <p:spPr>
            <a:xfrm>
              <a:off x="1065" y="1649"/>
              <a:ext cx="2699" cy="6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交流与讨论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1" name="Picture 8" descr="起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/>
          <a:srcRect t="5253" b="7359"/>
          <a:stretch>
            <a:fillRect/>
          </a:stretch>
        </p:blipFill>
        <p:spPr bwMode="auto">
          <a:xfrm>
            <a:off x="788166" y="2591469"/>
            <a:ext cx="3530832" cy="14473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9" descr="重卡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4813800" y="2590449"/>
            <a:ext cx="3515166" cy="14483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>
            <p:custDataLst>
              <p:tags r:id="rId5"/>
            </p:custDataLst>
          </p:nvPr>
        </p:nvSpPr>
        <p:spPr>
          <a:xfrm>
            <a:off x="1636295" y="4142216"/>
            <a:ext cx="6228921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itchFamily="49" charset="-122"/>
                <a:ea typeface="黑体" pitchFamily="49" charset="-122"/>
                <a:sym typeface="Arial"/>
              </a:rPr>
              <a:t>汽油机                 </a:t>
            </a:r>
            <a:r>
              <a:rPr kumimoji="0" lang="zh-CN" altLang="en-US" sz="28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itchFamily="49" charset="-122"/>
                <a:ea typeface="黑体" pitchFamily="49" charset="-122"/>
                <a:sym typeface="Arial"/>
              </a:rPr>
              <a:t>  </a:t>
            </a:r>
            <a:r>
              <a:rPr kumimoji="0" lang="zh-CN" altLang="en-US" sz="28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itchFamily="49" charset="-122"/>
                <a:ea typeface="黑体" pitchFamily="49" charset="-122"/>
                <a:sym typeface="Arial"/>
              </a:rPr>
              <a:t>柴油机</a:t>
            </a:r>
            <a:endParaRPr kumimoji="0" lang="zh-CN" altLang="en-US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黑体" pitchFamily="49" charset="-122"/>
              <a:ea typeface="黑体" panose="02010609060101010101" pitchFamily="49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616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文本框 727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5835" y="1073441"/>
            <a:ext cx="233910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汽油机的构造</a:t>
            </a:r>
          </a:p>
        </p:txBody>
      </p:sp>
      <p:sp>
        <p:nvSpPr>
          <p:cNvPr id="13" name="文本框 615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2178" y="408879"/>
            <a:ext cx="1980029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二、汽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油机</a:t>
            </a:r>
          </a:p>
        </p:txBody>
      </p:sp>
      <p:pic>
        <p:nvPicPr>
          <p:cNvPr id="29" name="图片 72717" descr="ZD2B8AS{M%6J6}D9(WG]@D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3095" y="1721293"/>
            <a:ext cx="3115760" cy="308257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" name="热机工作原理.mp4">
            <a:hlinkClick r:id="" action="ppaction://media"/>
          </p:cNvPr>
          <p:cNvPicPr>
            <a:picLocks noRot="1" noChangeAspect="1"/>
          </p:cNvPicPr>
          <p:nvPr>
            <a:videoFile r:link="rId4"/>
            <p:custDataLst>
              <p:tags r:id="rId5"/>
            </p:custDataLst>
            <p:extLst/>
          </p:nvPr>
        </p:nvPicPr>
        <p:blipFill>
          <a:blip r:embed="rId9"/>
          <a:stretch>
            <a:fillRect/>
          </a:stretch>
        </p:blipFill>
        <p:spPr>
          <a:xfrm>
            <a:off x="4668255" y="1531788"/>
            <a:ext cx="3678225" cy="1900531"/>
          </a:xfrm>
          <a:prstGeom prst="rect">
            <a:avLst/>
          </a:prstGeom>
        </p:spPr>
      </p:pic>
      <p:sp>
        <p:nvSpPr>
          <p:cNvPr id="8" name="TextBox 7"/>
          <p:cNvSpPr txBox="1"/>
          <p:nvPr>
            <p:custDataLst>
              <p:tags r:id="rId6"/>
            </p:custDataLst>
          </p:nvPr>
        </p:nvSpPr>
        <p:spPr>
          <a:xfrm>
            <a:off x="5458900" y="3763144"/>
            <a:ext cx="2413191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热机工作过程</a:t>
            </a:r>
            <a:endParaRPr kumimoji="0" lang="zh-CN" altLang="en-US" sz="2800" b="0" i="0" u="none" strike="noStrike" cap="none" spc="0" normalizeH="0" baseline="0">
              <a:ln>
                <a:noFill/>
              </a:ln>
              <a:solidFill>
                <a:srgbClr val="0000FF"/>
              </a:solidFill>
              <a:effectLst/>
              <a:uFillTx/>
              <a:latin typeface="黑体" pitchFamily="49" charset="-122"/>
              <a:ea typeface="黑体" panose="02010609060101010101" pitchFamily="49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910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2062</Words>
  <Application>Microsoft Office PowerPoint</Application>
  <PresentationFormat>全屏显示(16:9)</PresentationFormat>
  <Paragraphs>248</Paragraphs>
  <Slides>35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2020-09-20T09:41:48Z</dcterms:created>
  <dcterms:modified xsi:type="dcterms:W3CDTF">2021-08-18T01:32:58Z</dcterms:modified>
</cp:coreProperties>
</file>